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  <p:sldId id="264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8EC9"/>
    <a:srgbClr val="2631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26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9F1E83-C8BE-4C46-A1EB-F871354990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D26D54D-7239-4A84-9947-F07C25FD62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30C86D-CB9A-4415-A4BD-22E77E71E2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0BC74-C631-434B-B6B6-C4533C0D9488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52CBAF-1CEB-4E64-AEFB-61C708338D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D490AA-FBD8-4F6B-B6D8-14CD0FA6FF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46EF9-E439-444C-89E4-6D4FDD9FD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859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2AFB3A-00F8-4B60-AE37-06DE5D9434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A71A0B0-03A2-4E86-88C3-16E7C7435D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7357E6-93B3-4BB2-84B7-38247DB9C4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0BC74-C631-434B-B6B6-C4533C0D9488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69CDE7-E5B9-4463-B3DE-A539DBC166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562FB7-BD95-4C63-9E2D-8C04055A1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46EF9-E439-444C-89E4-6D4FDD9FD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992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7CAE17B-ADF0-4E08-BD3C-EFFC5FD12BA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D58CFF-D648-4568-832B-FE38ACB2BE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671039-4985-4773-B1D5-FCE22A4340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0BC74-C631-434B-B6B6-C4533C0D9488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7A4A5F-A961-4641-8A07-0674D03BB7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976310-0D14-4C66-93B1-CC81B9381C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46EF9-E439-444C-89E4-6D4FDD9FD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016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6FAB63-B3F1-4C40-98D3-F97ADB721F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D93BA2-C184-4D01-83C3-97B13162C5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431C6F-FDEB-44C5-9BC8-56D40B87FE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0BC74-C631-434B-B6B6-C4533C0D9488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FFB0F9-EDF9-43C7-96EC-C089561720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050771-02F3-41AD-8519-8AC44F274F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46EF9-E439-444C-89E4-6D4FDD9FD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179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35F984-E2A1-410C-B7A7-70976F8824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05E2DB-34B8-46A0-A243-A7DFFC8541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6CC200-9028-4DF8-A397-336281B06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0BC74-C631-434B-B6B6-C4533C0D9488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334A2C-4410-4887-B03E-6866D0A432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9AE8C6-C827-4BD7-A6AB-1DCFFCF09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46EF9-E439-444C-89E4-6D4FDD9FD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600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2D7880-123E-4B17-B42B-58BF293411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398D53-23D7-435A-AF7E-E1D7FDB0DE7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9C2936-C46C-4F88-B087-3DC1B9EF0B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BF68EA-7652-4F63-8299-B2505E52FE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0BC74-C631-434B-B6B6-C4533C0D9488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06F106-8D80-4922-89A6-EFA6432F84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A6EED2-C219-4C61-BCD7-59AF65E780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46EF9-E439-444C-89E4-6D4FDD9FD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130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76F6FC-6115-4D9F-992F-635CB53EA9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DBB011-01EA-4652-A6F0-D5BC930516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2D21C7-1017-40F4-9C34-C49E69EC43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C308774-75EE-4F78-9005-018FA77BB9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1962358-8099-4043-8AB4-A1915F9A3D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13FC58C-7E69-4F08-A1ED-C3F1ACCA1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0BC74-C631-434B-B6B6-C4533C0D9488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4374EB7-3B59-4B19-869A-341686F3A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DFD957E-945D-4BCA-8B2D-A736092751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46EF9-E439-444C-89E4-6D4FDD9FD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995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94608C-D992-4B63-B15D-85BF3A3CD8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C043566-E0B8-486C-B648-67D202B822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0BC74-C631-434B-B6B6-C4533C0D9488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1575350-A496-4B23-880B-1BA5648B9B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26BAE3-59E0-4CC9-A219-FAAE3EB617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46EF9-E439-444C-89E4-6D4FDD9FD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277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3E9E377-8D9C-454B-9367-F40107AC1F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0BC74-C631-434B-B6B6-C4533C0D9488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CBC3A43-3711-48BB-A8E9-0CCD854E5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911065-324F-43F3-AA5F-862133D6C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46EF9-E439-444C-89E4-6D4FDD9FD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550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AE4555-5BC9-4F00-BB73-B539173D2A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76EDD4-3C1F-470A-9728-2CF5A8F4C5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6DC891-502A-4106-BE21-143C924FD2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0E05F6-9AC1-40DB-875A-B6AEB69496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0BC74-C631-434B-B6B6-C4533C0D9488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5D38DA-2B34-4D04-A2E0-CAF75D6A3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AD8A45-A4F4-4FCA-A2F1-C828A1F21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46EF9-E439-444C-89E4-6D4FDD9FD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320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BD22F1-230E-45B3-AFAE-7F148D6388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A07FAE2-8251-4950-8872-E44A289575E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CE7A62-66D7-4049-BC77-73347BC37D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D5D1B3-DD1D-4665-A332-79E5F33F96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0BC74-C631-434B-B6B6-C4533C0D9488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6B6985-48E3-4A74-9E7D-602BFBEA5C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A6AB6F-4377-4D06-9E5D-1F857D5382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46EF9-E439-444C-89E4-6D4FDD9FD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239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7C4611-EA57-446F-92B0-3BF400C7C8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F61E62-C74D-4B61-8730-CF5D558314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3ED5DB-C489-496E-BEB9-00B3AD88634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10BC74-C631-434B-B6B6-C4533C0D9488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243B11-DCB7-4919-825D-4DD35A1ABC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E6DFE7-963B-41F3-9A00-4122108349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146EF9-E439-444C-89E4-6D4FDD9FD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709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irs.gov/businesses/small-businesses-self-employed/apply-for-an-employer-identification-number-ein-online" TargetMode="External"/><Relationship Id="rId4" Type="http://schemas.openxmlformats.org/officeDocument/2006/relationships/hyperlink" Target="https://inbiz.in.gov/BOS/Home/Index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onlinexperiences.com/scripts/Server.nxp" TargetMode="External"/><Relationship Id="rId4" Type="http://schemas.openxmlformats.org/officeDocument/2006/relationships/hyperlink" Target="https://www.score.org/?gclid=Cj0KCQjwl8XtBRDAARIsAKfwtxCwkodP3HKI7iRuUQ-90RwXVBrbTv853quX_YNVbkYtIXzQq8LuyWQaAphVEALw_wcB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fbo.gov/" TargetMode="External"/><Relationship Id="rId3" Type="http://schemas.openxmlformats.org/officeDocument/2006/relationships/image" Target="../media/image2.svg"/><Relationship Id="rId7" Type="http://schemas.openxmlformats.org/officeDocument/2006/relationships/hyperlink" Target="https://web.sba.gov/pro-net/search/dsp_dsbs.cf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fpds.gov/" TargetMode="External"/><Relationship Id="rId5" Type="http://schemas.openxmlformats.org/officeDocument/2006/relationships/hyperlink" Target="https://www.usaspending.gov/" TargetMode="External"/><Relationship Id="rId10" Type="http://schemas.openxmlformats.org/officeDocument/2006/relationships/hyperlink" Target="https://www.score.org/?gclid=Cj0KCQjwl8XtBRDAARIsAKfwtxCwkodP3HKI7iRuUQ-90RwXVBrbTv853quX_YNVbkYtIXzQq8LuyWQaAphVEALw_wcB" TargetMode="External"/><Relationship Id="rId4" Type="http://schemas.openxmlformats.org/officeDocument/2006/relationships/hyperlink" Target="https://www.sba.gov/federal-contracting/contracting-assistance-programs" TargetMode="External"/><Relationship Id="rId9" Type="http://schemas.openxmlformats.org/officeDocument/2006/relationships/hyperlink" Target="https://www.fedconnect.net/FedConnect/MemberHome/Dashboard.aspx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6313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phic 6">
            <a:extLst>
              <a:ext uri="{FF2B5EF4-FFF2-40B4-BE49-F238E27FC236}">
                <a16:creationId xmlns:a16="http://schemas.microsoft.com/office/drawing/2014/main" id="{6EE3172F-EF62-4F7C-AFB1-310C7AC16A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509504" y="6072391"/>
            <a:ext cx="1412564" cy="569582"/>
          </a:xfrm>
          <a:prstGeom prst="rect">
            <a:avLst/>
          </a:prstGeom>
        </p:spPr>
      </p:pic>
      <p:pic>
        <p:nvPicPr>
          <p:cNvPr id="9" name="Picture 8" descr="A close up of a piece of paper&#10;&#10;Description automatically generated">
            <a:extLst>
              <a:ext uri="{FF2B5EF4-FFF2-40B4-BE49-F238E27FC236}">
                <a16:creationId xmlns:a16="http://schemas.microsoft.com/office/drawing/2014/main" id="{8F22D884-6626-420E-B7CE-CC8C36668D9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275" y="1574153"/>
            <a:ext cx="5362028" cy="4493744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77E91242-F508-46E5-B646-4EED7D22406B}"/>
              </a:ext>
            </a:extLst>
          </p:cNvPr>
          <p:cNvSpPr txBox="1"/>
          <p:nvPr/>
        </p:nvSpPr>
        <p:spPr>
          <a:xfrm>
            <a:off x="8363712" y="4794173"/>
            <a:ext cx="2972673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Starting a Business Discussion</a:t>
            </a:r>
          </a:p>
          <a:p>
            <a:pPr marL="285750" indent="-285750">
              <a:buFontTx/>
              <a:buChar char="-"/>
            </a:pPr>
            <a:r>
              <a:rPr lang="en-US" sz="1400" dirty="0">
                <a:solidFill>
                  <a:schemeClr val="bg1"/>
                </a:solidFill>
              </a:rPr>
              <a:t>Opportunities</a:t>
            </a:r>
          </a:p>
          <a:p>
            <a:pPr marL="285750" indent="-285750">
              <a:buFontTx/>
              <a:buChar char="-"/>
            </a:pPr>
            <a:r>
              <a:rPr lang="en-US" sz="1400" dirty="0">
                <a:solidFill>
                  <a:schemeClr val="bg1"/>
                </a:solidFill>
              </a:rPr>
              <a:t>Challenges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C2A1EAB-012F-415C-9C91-BCF279CD6EB7}"/>
              </a:ext>
            </a:extLst>
          </p:cNvPr>
          <p:cNvSpPr txBox="1"/>
          <p:nvPr/>
        </p:nvSpPr>
        <p:spPr>
          <a:xfrm>
            <a:off x="8363712" y="3165006"/>
            <a:ext cx="3183820" cy="12311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Starting a Business Presentation</a:t>
            </a:r>
          </a:p>
          <a:p>
            <a:pPr marL="285750" indent="-285750">
              <a:buFontTx/>
              <a:buChar char="-"/>
            </a:pPr>
            <a:r>
              <a:rPr lang="en-US" sz="1400" dirty="0">
                <a:solidFill>
                  <a:schemeClr val="bg1"/>
                </a:solidFill>
              </a:rPr>
              <a:t>Basic Startup Needs</a:t>
            </a:r>
          </a:p>
          <a:p>
            <a:pPr marL="285750" indent="-285750">
              <a:buFontTx/>
              <a:buChar char="-"/>
            </a:pPr>
            <a:r>
              <a:rPr lang="en-US" sz="1400" dirty="0">
                <a:solidFill>
                  <a:schemeClr val="bg1"/>
                </a:solidFill>
              </a:rPr>
              <a:t>Basic Startup Steps</a:t>
            </a:r>
          </a:p>
          <a:p>
            <a:pPr marL="285750" indent="-285750">
              <a:buFontTx/>
              <a:buChar char="-"/>
            </a:pPr>
            <a:r>
              <a:rPr lang="en-US" sz="1400" dirty="0">
                <a:solidFill>
                  <a:schemeClr val="bg1"/>
                </a:solidFill>
              </a:rPr>
              <a:t>Getting Business</a:t>
            </a:r>
          </a:p>
          <a:p>
            <a:pPr marL="285750" indent="-285750">
              <a:buFontTx/>
              <a:buChar char="-"/>
            </a:pPr>
            <a:r>
              <a:rPr lang="en-US" sz="1400" dirty="0">
                <a:solidFill>
                  <a:schemeClr val="bg1"/>
                </a:solidFill>
              </a:rPr>
              <a:t>Ongoing Needs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F3BDEB2-64CA-43ED-939F-46253A3CDA7C}"/>
              </a:ext>
            </a:extLst>
          </p:cNvPr>
          <p:cNvSpPr txBox="1"/>
          <p:nvPr/>
        </p:nvSpPr>
        <p:spPr>
          <a:xfrm>
            <a:off x="8216319" y="939927"/>
            <a:ext cx="3267457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Poll Questions</a:t>
            </a:r>
          </a:p>
          <a:p>
            <a:pPr marL="285750" indent="-285750">
              <a:buFontTx/>
              <a:buChar char="-"/>
            </a:pPr>
            <a:r>
              <a:rPr lang="en-US" sz="1400" dirty="0">
                <a:solidFill>
                  <a:schemeClr val="bg1"/>
                </a:solidFill>
              </a:rPr>
              <a:t>Have you ever considered being your own boss?</a:t>
            </a:r>
          </a:p>
          <a:p>
            <a:pPr marL="285750" indent="-285750">
              <a:buFontTx/>
              <a:buChar char="-"/>
            </a:pPr>
            <a:r>
              <a:rPr lang="en-US" sz="1400" dirty="0">
                <a:solidFill>
                  <a:schemeClr val="bg1"/>
                </a:solidFill>
              </a:rPr>
              <a:t>What do you see as the main barriers to becoming a GIS entrepreneur?</a:t>
            </a:r>
          </a:p>
          <a:p>
            <a:pPr marL="285750" indent="-285750">
              <a:buFontTx/>
              <a:buChar char="-"/>
            </a:pPr>
            <a:r>
              <a:rPr lang="en-US" sz="1400" dirty="0">
                <a:solidFill>
                  <a:schemeClr val="bg1"/>
                </a:solidFill>
              </a:rPr>
              <a:t>What assistance would push you over the edge to become a Hobbypreneur or Entrepreneur?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A6F1727-1761-43DB-9288-FA4F8394AF18}"/>
              </a:ext>
            </a:extLst>
          </p:cNvPr>
          <p:cNvSpPr/>
          <p:nvPr/>
        </p:nvSpPr>
        <p:spPr>
          <a:xfrm>
            <a:off x="8214791" y="318167"/>
            <a:ext cx="303993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>
                <a:solidFill>
                  <a:srgbClr val="1E8EC9"/>
                </a:solidFill>
              </a:rPr>
              <a:t>Today’s Lineup:</a:t>
            </a:r>
            <a:endParaRPr lang="en-US" sz="3600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049DD6A-4243-4699-A51A-8A0B7A4AD42F}"/>
              </a:ext>
            </a:extLst>
          </p:cNvPr>
          <p:cNvSpPr/>
          <p:nvPr/>
        </p:nvSpPr>
        <p:spPr>
          <a:xfrm>
            <a:off x="1828029" y="318167"/>
            <a:ext cx="4000519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dirty="0">
                <a:solidFill>
                  <a:srgbClr val="1E8EC9"/>
                </a:solidFill>
              </a:rPr>
              <a:t>IGIC Webinar Series:</a:t>
            </a:r>
          </a:p>
          <a:p>
            <a:pPr algn="ctr"/>
            <a:r>
              <a:rPr lang="en-US" sz="3600" dirty="0">
                <a:solidFill>
                  <a:srgbClr val="1E8EC9"/>
                </a:solidFill>
              </a:rPr>
              <a:t>10/24/2019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6580574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6313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phic 6">
            <a:extLst>
              <a:ext uri="{FF2B5EF4-FFF2-40B4-BE49-F238E27FC236}">
                <a16:creationId xmlns:a16="http://schemas.microsoft.com/office/drawing/2014/main" id="{6EE3172F-EF62-4F7C-AFB1-310C7AC16A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509504" y="6072391"/>
            <a:ext cx="1412564" cy="56958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21DAA57B-63F9-4C54-97B8-75BEDC388E9D}"/>
              </a:ext>
            </a:extLst>
          </p:cNvPr>
          <p:cNvSpPr txBox="1"/>
          <p:nvPr/>
        </p:nvSpPr>
        <p:spPr>
          <a:xfrm>
            <a:off x="495428" y="160767"/>
            <a:ext cx="382925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</a:rPr>
              <a:t>Ongoing Needs: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14D1DD2-1301-4D07-9F6D-8055A31FEC41}"/>
              </a:ext>
            </a:extLst>
          </p:cNvPr>
          <p:cNvSpPr txBox="1"/>
          <p:nvPr/>
        </p:nvSpPr>
        <p:spPr>
          <a:xfrm>
            <a:off x="495428" y="1307691"/>
            <a:ext cx="118145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1E8EC9"/>
                </a:solidFill>
              </a:rPr>
              <a:t>Entrepreneur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A0B2DE0-36F9-429E-B727-6F6DC80446EB}"/>
              </a:ext>
            </a:extLst>
          </p:cNvPr>
          <p:cNvSpPr txBox="1"/>
          <p:nvPr/>
        </p:nvSpPr>
        <p:spPr>
          <a:xfrm>
            <a:off x="4002456" y="2346050"/>
            <a:ext cx="118145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Time and Intelligence Grid</a:t>
            </a:r>
          </a:p>
        </p:txBody>
      </p:sp>
      <p:graphicFrame>
        <p:nvGraphicFramePr>
          <p:cNvPr id="2" name="Table 3">
            <a:extLst>
              <a:ext uri="{FF2B5EF4-FFF2-40B4-BE49-F238E27FC236}">
                <a16:creationId xmlns:a16="http://schemas.microsoft.com/office/drawing/2014/main" id="{DA847E5A-B41A-4BFB-BA27-036367A84D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8063728"/>
              </p:ext>
            </p:extLst>
          </p:nvPr>
        </p:nvGraphicFramePr>
        <p:xfrm>
          <a:off x="2120491" y="3071114"/>
          <a:ext cx="8128000" cy="9195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3482695464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3945610906"/>
                    </a:ext>
                  </a:extLst>
                </a:gridCol>
              </a:tblGrid>
              <a:tr h="35051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ELIMINATE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RAISE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7721104"/>
                  </a:ext>
                </a:extLst>
              </a:tr>
              <a:tr h="553799">
                <a:tc>
                  <a:txBody>
                    <a:bodyPr/>
                    <a:lstStyle/>
                    <a:p>
                      <a:r>
                        <a:rPr lang="en-US" dirty="0"/>
                        <a:t>What activities should you eliminate?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What activities should you increase?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1807776"/>
                  </a:ext>
                </a:extLst>
              </a:tr>
            </a:tbl>
          </a:graphicData>
        </a:graphic>
      </p:graphicFrame>
      <p:graphicFrame>
        <p:nvGraphicFramePr>
          <p:cNvPr id="14" name="Table 3">
            <a:extLst>
              <a:ext uri="{FF2B5EF4-FFF2-40B4-BE49-F238E27FC236}">
                <a16:creationId xmlns:a16="http://schemas.microsoft.com/office/drawing/2014/main" id="{B90A6623-17D8-46F7-90CF-FCED450944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0535079"/>
              </p:ext>
            </p:extLst>
          </p:nvPr>
        </p:nvGraphicFramePr>
        <p:xfrm>
          <a:off x="2120491" y="4086707"/>
          <a:ext cx="8128000" cy="9195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3482695464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3945610906"/>
                    </a:ext>
                  </a:extLst>
                </a:gridCol>
              </a:tblGrid>
              <a:tr h="35051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REDUCE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CREATE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7721104"/>
                  </a:ext>
                </a:extLst>
              </a:tr>
              <a:tr h="553799">
                <a:tc>
                  <a:txBody>
                    <a:bodyPr/>
                    <a:lstStyle/>
                    <a:p>
                      <a:r>
                        <a:rPr lang="en-US" dirty="0"/>
                        <a:t>What activities should you reduce?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Where should you invest more time?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18077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3436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6313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phic 6">
            <a:extLst>
              <a:ext uri="{FF2B5EF4-FFF2-40B4-BE49-F238E27FC236}">
                <a16:creationId xmlns:a16="http://schemas.microsoft.com/office/drawing/2014/main" id="{6EE3172F-EF62-4F7C-AFB1-310C7AC16A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509504" y="6072391"/>
            <a:ext cx="1412564" cy="56958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21DAA57B-63F9-4C54-97B8-75BEDC388E9D}"/>
              </a:ext>
            </a:extLst>
          </p:cNvPr>
          <p:cNvSpPr txBox="1"/>
          <p:nvPr/>
        </p:nvSpPr>
        <p:spPr>
          <a:xfrm>
            <a:off x="495428" y="160767"/>
            <a:ext cx="459779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</a:rPr>
              <a:t>For afterthoughts…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A0B2DE0-36F9-429E-B727-6F6DC80446EB}"/>
              </a:ext>
            </a:extLst>
          </p:cNvPr>
          <p:cNvSpPr txBox="1"/>
          <p:nvPr/>
        </p:nvSpPr>
        <p:spPr>
          <a:xfrm>
            <a:off x="4523990" y="3013935"/>
            <a:ext cx="68923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chris@39dn.com</a:t>
            </a:r>
          </a:p>
        </p:txBody>
      </p:sp>
    </p:spTree>
    <p:extLst>
      <p:ext uri="{BB962C8B-B14F-4D97-AF65-F5344CB8AC3E}">
        <p14:creationId xmlns:p14="http://schemas.microsoft.com/office/powerpoint/2010/main" val="5909888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6313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phic 6">
            <a:extLst>
              <a:ext uri="{FF2B5EF4-FFF2-40B4-BE49-F238E27FC236}">
                <a16:creationId xmlns:a16="http://schemas.microsoft.com/office/drawing/2014/main" id="{6EE3172F-EF62-4F7C-AFB1-310C7AC16A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509504" y="6072391"/>
            <a:ext cx="1412564" cy="569582"/>
          </a:xfrm>
          <a:prstGeom prst="rect">
            <a:avLst/>
          </a:prstGeom>
        </p:spPr>
      </p:pic>
      <p:pic>
        <p:nvPicPr>
          <p:cNvPr id="9" name="Picture 8" descr="A close up of a piece of paper&#10;&#10;Description automatically generated">
            <a:extLst>
              <a:ext uri="{FF2B5EF4-FFF2-40B4-BE49-F238E27FC236}">
                <a16:creationId xmlns:a16="http://schemas.microsoft.com/office/drawing/2014/main" id="{8F22D884-6626-420E-B7CE-CC8C36668D9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482" y="1258529"/>
            <a:ext cx="5965055" cy="4999122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1C2A1EAB-012F-415C-9C91-BCF279CD6EB7}"/>
              </a:ext>
            </a:extLst>
          </p:cNvPr>
          <p:cNvSpPr txBox="1"/>
          <p:nvPr/>
        </p:nvSpPr>
        <p:spPr>
          <a:xfrm>
            <a:off x="7474483" y="4617226"/>
            <a:ext cx="318382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Starting a Business Presentation</a:t>
            </a:r>
          </a:p>
          <a:p>
            <a:pPr marL="285750" indent="-285750">
              <a:buFontTx/>
              <a:buChar char="-"/>
            </a:pPr>
            <a:r>
              <a:rPr lang="en-US" dirty="0">
                <a:solidFill>
                  <a:schemeClr val="bg1"/>
                </a:solidFill>
              </a:rPr>
              <a:t>Basic Startup Needs</a:t>
            </a:r>
          </a:p>
          <a:p>
            <a:pPr marL="285750" indent="-285750">
              <a:buFontTx/>
              <a:buChar char="-"/>
            </a:pPr>
            <a:r>
              <a:rPr lang="en-US" dirty="0">
                <a:solidFill>
                  <a:schemeClr val="bg1"/>
                </a:solidFill>
              </a:rPr>
              <a:t>Basic Startup Steps</a:t>
            </a:r>
          </a:p>
          <a:p>
            <a:pPr marL="285750" indent="-285750">
              <a:buFontTx/>
              <a:buChar char="-"/>
            </a:pPr>
            <a:r>
              <a:rPr lang="en-US" dirty="0">
                <a:solidFill>
                  <a:schemeClr val="bg1"/>
                </a:solidFill>
              </a:rPr>
              <a:t>Getting Business</a:t>
            </a:r>
          </a:p>
          <a:p>
            <a:pPr marL="285750" indent="-285750">
              <a:buFontTx/>
              <a:buChar char="-"/>
            </a:pPr>
            <a:r>
              <a:rPr lang="en-US" dirty="0">
                <a:solidFill>
                  <a:schemeClr val="bg1"/>
                </a:solidFill>
              </a:rPr>
              <a:t>Ongoing Needs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6A4C95E-4CAB-444A-B8BC-B9C98EE1E9E0}"/>
              </a:ext>
            </a:extLst>
          </p:cNvPr>
          <p:cNvSpPr txBox="1"/>
          <p:nvPr/>
        </p:nvSpPr>
        <p:spPr>
          <a:xfrm>
            <a:off x="7474483" y="2349913"/>
            <a:ext cx="3640035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1E8EC9"/>
                </a:solidFill>
              </a:rPr>
              <a:t>Wantrepreneur?</a:t>
            </a:r>
          </a:p>
          <a:p>
            <a:r>
              <a:rPr lang="en-US" sz="4000" dirty="0">
                <a:solidFill>
                  <a:srgbClr val="1E8EC9"/>
                </a:solidFill>
              </a:rPr>
              <a:t>Hobbypreneur?</a:t>
            </a:r>
          </a:p>
          <a:p>
            <a:r>
              <a:rPr lang="en-US" sz="4000" dirty="0">
                <a:solidFill>
                  <a:srgbClr val="1E8EC9"/>
                </a:solidFill>
              </a:rPr>
              <a:t>Entrepreneur?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1DAA57B-63F9-4C54-97B8-75BEDC388E9D}"/>
              </a:ext>
            </a:extLst>
          </p:cNvPr>
          <p:cNvSpPr txBox="1"/>
          <p:nvPr/>
        </p:nvSpPr>
        <p:spPr>
          <a:xfrm>
            <a:off x="495428" y="160767"/>
            <a:ext cx="1120114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</a:rPr>
              <a:t>Have you ever considered being your own boss?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D428D1F-4531-4FE5-8A2D-C3C1C949C402}"/>
              </a:ext>
            </a:extLst>
          </p:cNvPr>
          <p:cNvSpPr txBox="1"/>
          <p:nvPr/>
        </p:nvSpPr>
        <p:spPr>
          <a:xfrm>
            <a:off x="7474483" y="1247034"/>
            <a:ext cx="3267457" cy="800219"/>
          </a:xfrm>
          <a:prstGeom prst="rect">
            <a:avLst/>
          </a:prstGeom>
          <a:solidFill>
            <a:srgbClr val="1E8EC9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Poll Question</a:t>
            </a:r>
          </a:p>
          <a:p>
            <a:pPr marL="285750" indent="-285750">
              <a:buFontTx/>
              <a:buChar char="-"/>
            </a:pPr>
            <a:r>
              <a:rPr lang="en-US" sz="1400" dirty="0">
                <a:solidFill>
                  <a:schemeClr val="bg1"/>
                </a:solidFill>
              </a:rPr>
              <a:t>Have you ever considered being your own boss?</a:t>
            </a:r>
          </a:p>
        </p:txBody>
      </p:sp>
    </p:spTree>
    <p:extLst>
      <p:ext uri="{BB962C8B-B14F-4D97-AF65-F5344CB8AC3E}">
        <p14:creationId xmlns:p14="http://schemas.microsoft.com/office/powerpoint/2010/main" val="21589112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6313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phic 6">
            <a:extLst>
              <a:ext uri="{FF2B5EF4-FFF2-40B4-BE49-F238E27FC236}">
                <a16:creationId xmlns:a16="http://schemas.microsoft.com/office/drawing/2014/main" id="{6EE3172F-EF62-4F7C-AFB1-310C7AC16A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509504" y="6072391"/>
            <a:ext cx="1412564" cy="569582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1C2A1EAB-012F-415C-9C91-BCF279CD6EB7}"/>
              </a:ext>
            </a:extLst>
          </p:cNvPr>
          <p:cNvSpPr txBox="1"/>
          <p:nvPr/>
        </p:nvSpPr>
        <p:spPr>
          <a:xfrm>
            <a:off x="572249" y="1954022"/>
            <a:ext cx="29968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dirty="0">
                <a:solidFill>
                  <a:schemeClr val="bg1"/>
                </a:solidFill>
              </a:rPr>
              <a:t>Nothing… keep your day job and thinking cap on.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1DAA57B-63F9-4C54-97B8-75BEDC388E9D}"/>
              </a:ext>
            </a:extLst>
          </p:cNvPr>
          <p:cNvSpPr txBox="1"/>
          <p:nvPr/>
        </p:nvSpPr>
        <p:spPr>
          <a:xfrm>
            <a:off x="495428" y="160767"/>
            <a:ext cx="489384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</a:rPr>
              <a:t>Basic Startup Needs: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14D1DD2-1301-4D07-9F6D-8055A31FEC41}"/>
              </a:ext>
            </a:extLst>
          </p:cNvPr>
          <p:cNvSpPr txBox="1"/>
          <p:nvPr/>
        </p:nvSpPr>
        <p:spPr>
          <a:xfrm>
            <a:off x="495428" y="1307691"/>
            <a:ext cx="118145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1E8EC9"/>
                </a:solidFill>
              </a:rPr>
              <a:t>Wantrepreneur	  Hobbypreneur	   Entrepreneur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795A2BD-954A-4803-B6BD-1B15713D1CBB}"/>
              </a:ext>
            </a:extLst>
          </p:cNvPr>
          <p:cNvSpPr/>
          <p:nvPr/>
        </p:nvSpPr>
        <p:spPr>
          <a:xfrm>
            <a:off x="4446086" y="1952863"/>
            <a:ext cx="338229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r>
              <a:rPr lang="en-US" dirty="0">
                <a:solidFill>
                  <a:schemeClr val="bg1"/>
                </a:solidFill>
              </a:rPr>
              <a:t>Computer / Software</a:t>
            </a:r>
          </a:p>
          <a:p>
            <a:pPr marL="285750" indent="-285750">
              <a:buFontTx/>
              <a:buChar char="-"/>
            </a:pPr>
            <a:r>
              <a:rPr lang="en-US" dirty="0">
                <a:solidFill>
                  <a:schemeClr val="bg1"/>
                </a:solidFill>
              </a:rPr>
              <a:t>Access to Internet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AD04468-E691-4EB3-A091-FA54A28927FC}"/>
              </a:ext>
            </a:extLst>
          </p:cNvPr>
          <p:cNvSpPr/>
          <p:nvPr/>
        </p:nvSpPr>
        <p:spPr>
          <a:xfrm>
            <a:off x="8229596" y="1952862"/>
            <a:ext cx="338229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r>
              <a:rPr lang="en-US" dirty="0">
                <a:solidFill>
                  <a:schemeClr val="bg1"/>
                </a:solidFill>
              </a:rPr>
              <a:t>Hobbypreneur Needs +</a:t>
            </a:r>
          </a:p>
          <a:p>
            <a:pPr marL="285750" indent="-285750">
              <a:buFontTx/>
              <a:buChar char="-"/>
            </a:pPr>
            <a:r>
              <a:rPr lang="en-US" dirty="0">
                <a:solidFill>
                  <a:schemeClr val="bg1"/>
                </a:solidFill>
              </a:rPr>
              <a:t>Health</a:t>
            </a:r>
          </a:p>
          <a:p>
            <a:pPr marL="285750" indent="-285750">
              <a:buFontTx/>
              <a:buChar char="-"/>
            </a:pPr>
            <a:r>
              <a:rPr lang="en-US" dirty="0">
                <a:solidFill>
                  <a:schemeClr val="bg1"/>
                </a:solidFill>
              </a:rPr>
              <a:t>Passion / Drive / Commitment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E89681C-6D60-470F-8CB0-41DC17861E88}"/>
              </a:ext>
            </a:extLst>
          </p:cNvPr>
          <p:cNvSpPr txBox="1"/>
          <p:nvPr/>
        </p:nvSpPr>
        <p:spPr>
          <a:xfrm>
            <a:off x="2433292" y="4003313"/>
            <a:ext cx="7325416" cy="1015663"/>
          </a:xfrm>
          <a:prstGeom prst="rect">
            <a:avLst/>
          </a:prstGeom>
          <a:solidFill>
            <a:srgbClr val="1E8EC9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Poll Questions</a:t>
            </a:r>
          </a:p>
          <a:p>
            <a:pPr marL="285750" indent="-285750">
              <a:buFontTx/>
              <a:buChar char="-"/>
            </a:pPr>
            <a:r>
              <a:rPr lang="en-US" sz="1400" dirty="0">
                <a:solidFill>
                  <a:schemeClr val="bg1"/>
                </a:solidFill>
              </a:rPr>
              <a:t>What do you see as the main barriers to becoming a GIS entrepreneur?</a:t>
            </a:r>
          </a:p>
          <a:p>
            <a:endParaRPr lang="en-US" sz="1400" dirty="0">
              <a:solidFill>
                <a:schemeClr val="bg1"/>
              </a:solidFill>
            </a:endParaRPr>
          </a:p>
          <a:p>
            <a:pPr marL="285750" indent="-285750">
              <a:buFontTx/>
              <a:buChar char="-"/>
            </a:pPr>
            <a:r>
              <a:rPr lang="en-US" sz="1400" dirty="0">
                <a:solidFill>
                  <a:schemeClr val="bg1"/>
                </a:solidFill>
              </a:rPr>
              <a:t>What assistance would push you over the edge to become a Hobbypreneur or Entrepreneur?</a:t>
            </a:r>
          </a:p>
        </p:txBody>
      </p:sp>
    </p:spTree>
    <p:extLst>
      <p:ext uri="{BB962C8B-B14F-4D97-AF65-F5344CB8AC3E}">
        <p14:creationId xmlns:p14="http://schemas.microsoft.com/office/powerpoint/2010/main" val="3653116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6313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phic 6">
            <a:extLst>
              <a:ext uri="{FF2B5EF4-FFF2-40B4-BE49-F238E27FC236}">
                <a16:creationId xmlns:a16="http://schemas.microsoft.com/office/drawing/2014/main" id="{6EE3172F-EF62-4F7C-AFB1-310C7AC16A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509504" y="6072391"/>
            <a:ext cx="1412564" cy="569582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1C2A1EAB-012F-415C-9C91-BCF279CD6EB7}"/>
              </a:ext>
            </a:extLst>
          </p:cNvPr>
          <p:cNvSpPr txBox="1"/>
          <p:nvPr/>
        </p:nvSpPr>
        <p:spPr>
          <a:xfrm>
            <a:off x="572249" y="1954022"/>
            <a:ext cx="29968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dirty="0">
                <a:solidFill>
                  <a:schemeClr val="bg1"/>
                </a:solidFill>
              </a:rPr>
              <a:t>Nothing… but take notes for future.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1DAA57B-63F9-4C54-97B8-75BEDC388E9D}"/>
              </a:ext>
            </a:extLst>
          </p:cNvPr>
          <p:cNvSpPr txBox="1"/>
          <p:nvPr/>
        </p:nvSpPr>
        <p:spPr>
          <a:xfrm>
            <a:off x="495428" y="160767"/>
            <a:ext cx="468942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</a:rPr>
              <a:t>Basic Startup Steps: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14D1DD2-1301-4D07-9F6D-8055A31FEC41}"/>
              </a:ext>
            </a:extLst>
          </p:cNvPr>
          <p:cNvSpPr txBox="1"/>
          <p:nvPr/>
        </p:nvSpPr>
        <p:spPr>
          <a:xfrm>
            <a:off x="495428" y="1307691"/>
            <a:ext cx="118145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1E8EC9"/>
                </a:solidFill>
              </a:rPr>
              <a:t>Wantrepreneur	  Hobbypreneur	   Entrepreneur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795A2BD-954A-4803-B6BD-1B15713D1CBB}"/>
              </a:ext>
            </a:extLst>
          </p:cNvPr>
          <p:cNvSpPr/>
          <p:nvPr/>
        </p:nvSpPr>
        <p:spPr>
          <a:xfrm>
            <a:off x="4446086" y="1952863"/>
            <a:ext cx="3382297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r>
              <a:rPr lang="en-US" dirty="0">
                <a:solidFill>
                  <a:schemeClr val="bg1"/>
                </a:solidFill>
              </a:rPr>
              <a:t>Talk to a SCORE representative</a:t>
            </a:r>
          </a:p>
          <a:p>
            <a:pPr marL="285750" indent="-285750">
              <a:buFontTx/>
              <a:buChar char="-"/>
            </a:pPr>
            <a:r>
              <a:rPr lang="en-US" dirty="0">
                <a:solidFill>
                  <a:schemeClr val="bg1"/>
                </a:solidFill>
              </a:rPr>
              <a:t>Register Business Name with </a:t>
            </a:r>
            <a:r>
              <a:rPr lang="en-US" dirty="0" err="1">
                <a:solidFill>
                  <a:schemeClr val="bg1"/>
                </a:solidFill>
              </a:rPr>
              <a:t>INBiz</a:t>
            </a:r>
            <a:r>
              <a:rPr lang="en-US" dirty="0">
                <a:solidFill>
                  <a:schemeClr val="bg1"/>
                </a:solidFill>
              </a:rPr>
              <a:t>*</a:t>
            </a:r>
          </a:p>
          <a:p>
            <a:pPr marL="742950" lvl="1" indent="-285750">
              <a:buFontTx/>
              <a:buChar char="-"/>
            </a:pPr>
            <a:r>
              <a:rPr lang="en-US" dirty="0">
                <a:solidFill>
                  <a:schemeClr val="bg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https://inbiz.in.gov/BOS/Home/Index</a:t>
            </a:r>
            <a:endParaRPr lang="en-US" dirty="0">
              <a:solidFill>
                <a:schemeClr val="bg1"/>
              </a:solidFill>
            </a:endParaRPr>
          </a:p>
          <a:p>
            <a:pPr marL="285750" indent="-285750">
              <a:buFontTx/>
              <a:buChar char="-"/>
            </a:pPr>
            <a:r>
              <a:rPr lang="en-US" dirty="0">
                <a:solidFill>
                  <a:schemeClr val="bg1"/>
                </a:solidFill>
              </a:rPr>
              <a:t>Obtain a Federal Tax ID Number (TIN).</a:t>
            </a:r>
          </a:p>
          <a:p>
            <a:pPr marL="742950" lvl="1" indent="-285750">
              <a:buFontTx/>
              <a:buChar char="-"/>
            </a:pPr>
            <a:r>
              <a:rPr lang="en-US" dirty="0">
                <a:solidFill>
                  <a:schemeClr val="bg1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https://www.irs.gov/businesses/small-businesses-self-employed/apply-for-an-employer-identification-number-ein-online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AD04468-E691-4EB3-A091-FA54A28927FC}"/>
              </a:ext>
            </a:extLst>
          </p:cNvPr>
          <p:cNvSpPr/>
          <p:nvPr/>
        </p:nvSpPr>
        <p:spPr>
          <a:xfrm>
            <a:off x="8229596" y="1952862"/>
            <a:ext cx="369247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r>
              <a:rPr lang="en-US" dirty="0">
                <a:solidFill>
                  <a:schemeClr val="bg1"/>
                </a:solidFill>
              </a:rPr>
              <a:t>Talk to SCORE Advisor and (or) Mentor(s)</a:t>
            </a:r>
          </a:p>
          <a:p>
            <a:pPr marL="742950" lvl="1" indent="-285750">
              <a:buFontTx/>
              <a:buChar char="-"/>
            </a:pPr>
            <a:r>
              <a:rPr lang="en-US" dirty="0">
                <a:solidFill>
                  <a:schemeClr val="bg1"/>
                </a:solidFill>
              </a:rPr>
              <a:t>Find a lawyer and accountant that you can trust.</a:t>
            </a:r>
          </a:p>
          <a:p>
            <a:pPr marL="742950" lvl="1" indent="-285750">
              <a:buFontTx/>
              <a:buChar char="-"/>
            </a:pPr>
            <a:r>
              <a:rPr lang="en-US" dirty="0">
                <a:solidFill>
                  <a:schemeClr val="bg1"/>
                </a:solidFill>
              </a:rPr>
              <a:t>Let them file your business name and obtain TIN.</a:t>
            </a:r>
          </a:p>
          <a:p>
            <a:pPr marL="1200150" lvl="2" indent="-285750">
              <a:buFontTx/>
              <a:buChar char="-"/>
            </a:pPr>
            <a:r>
              <a:rPr lang="en-US" dirty="0">
                <a:solidFill>
                  <a:schemeClr val="bg1"/>
                </a:solidFill>
              </a:rPr>
              <a:t>In the grand scheme, these two professionals won’t cost a fortune up front but will get started on a good foot.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DA9F2D2-FFB4-4A36-9D82-2403C1EE871D}"/>
              </a:ext>
            </a:extLst>
          </p:cNvPr>
          <p:cNvSpPr txBox="1"/>
          <p:nvPr/>
        </p:nvSpPr>
        <p:spPr>
          <a:xfrm>
            <a:off x="572249" y="6072391"/>
            <a:ext cx="3232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* For Indiana-based companies.</a:t>
            </a:r>
          </a:p>
        </p:txBody>
      </p:sp>
    </p:spTree>
    <p:extLst>
      <p:ext uri="{BB962C8B-B14F-4D97-AF65-F5344CB8AC3E}">
        <p14:creationId xmlns:p14="http://schemas.microsoft.com/office/powerpoint/2010/main" val="31052043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6313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phic 6">
            <a:extLst>
              <a:ext uri="{FF2B5EF4-FFF2-40B4-BE49-F238E27FC236}">
                <a16:creationId xmlns:a16="http://schemas.microsoft.com/office/drawing/2014/main" id="{6EE3172F-EF62-4F7C-AFB1-310C7AC16A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509504" y="6072391"/>
            <a:ext cx="1412564" cy="56958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21DAA57B-63F9-4C54-97B8-75BEDC388E9D}"/>
              </a:ext>
            </a:extLst>
          </p:cNvPr>
          <p:cNvSpPr txBox="1"/>
          <p:nvPr/>
        </p:nvSpPr>
        <p:spPr>
          <a:xfrm>
            <a:off x="495428" y="160767"/>
            <a:ext cx="413305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</a:rPr>
              <a:t>Getting Business: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14D1DD2-1301-4D07-9F6D-8055A31FEC41}"/>
              </a:ext>
            </a:extLst>
          </p:cNvPr>
          <p:cNvSpPr txBox="1"/>
          <p:nvPr/>
        </p:nvSpPr>
        <p:spPr>
          <a:xfrm>
            <a:off x="495428" y="1307691"/>
            <a:ext cx="1181455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1E8EC9"/>
                </a:solidFill>
              </a:rPr>
              <a:t>Who do you want to serve? </a:t>
            </a:r>
          </a:p>
          <a:p>
            <a:r>
              <a:rPr lang="en-US" dirty="0">
                <a:solidFill>
                  <a:schemeClr val="bg1"/>
                </a:solidFill>
              </a:rPr>
              <a:t>Local, State, and (or) Federal Government?</a:t>
            </a:r>
          </a:p>
          <a:p>
            <a:r>
              <a:rPr lang="en-US" dirty="0">
                <a:solidFill>
                  <a:schemeClr val="bg1"/>
                </a:solidFill>
              </a:rPr>
              <a:t>Commercial?</a:t>
            </a:r>
          </a:p>
          <a:p>
            <a:r>
              <a:rPr lang="en-US" dirty="0">
                <a:solidFill>
                  <a:schemeClr val="bg1"/>
                </a:solidFill>
              </a:rPr>
              <a:t>Higher Education?</a:t>
            </a:r>
          </a:p>
          <a:p>
            <a:r>
              <a:rPr lang="en-US" dirty="0">
                <a:solidFill>
                  <a:schemeClr val="bg1"/>
                </a:solidFill>
              </a:rPr>
              <a:t>Utilities?</a:t>
            </a:r>
          </a:p>
          <a:p>
            <a:r>
              <a:rPr lang="en-US" dirty="0">
                <a:solidFill>
                  <a:schemeClr val="bg1"/>
                </a:solidFill>
              </a:rPr>
              <a:t>Non-profits?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DA9F2D2-FFB4-4A36-9D82-2403C1EE871D}"/>
              </a:ext>
            </a:extLst>
          </p:cNvPr>
          <p:cNvSpPr txBox="1"/>
          <p:nvPr/>
        </p:nvSpPr>
        <p:spPr>
          <a:xfrm>
            <a:off x="572249" y="6072391"/>
            <a:ext cx="3232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* For Indiana-based companies.</a:t>
            </a:r>
          </a:p>
        </p:txBody>
      </p:sp>
    </p:spTree>
    <p:extLst>
      <p:ext uri="{BB962C8B-B14F-4D97-AF65-F5344CB8AC3E}">
        <p14:creationId xmlns:p14="http://schemas.microsoft.com/office/powerpoint/2010/main" val="37554486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6313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phic 6">
            <a:extLst>
              <a:ext uri="{FF2B5EF4-FFF2-40B4-BE49-F238E27FC236}">
                <a16:creationId xmlns:a16="http://schemas.microsoft.com/office/drawing/2014/main" id="{6EE3172F-EF62-4F7C-AFB1-310C7AC16A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509504" y="6072391"/>
            <a:ext cx="1412564" cy="56958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21DAA57B-63F9-4C54-97B8-75BEDC388E9D}"/>
              </a:ext>
            </a:extLst>
          </p:cNvPr>
          <p:cNvSpPr txBox="1"/>
          <p:nvPr/>
        </p:nvSpPr>
        <p:spPr>
          <a:xfrm>
            <a:off x="495428" y="160767"/>
            <a:ext cx="413305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</a:rPr>
              <a:t>Getting Business: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14D1DD2-1301-4D07-9F6D-8055A31FEC41}"/>
              </a:ext>
            </a:extLst>
          </p:cNvPr>
          <p:cNvSpPr txBox="1"/>
          <p:nvPr/>
        </p:nvSpPr>
        <p:spPr>
          <a:xfrm>
            <a:off x="495428" y="1307691"/>
            <a:ext cx="118145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1E8EC9"/>
                </a:solidFill>
              </a:rPr>
              <a:t>Who do you want to serve? (cont.)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795A2BD-954A-4803-B6BD-1B15713D1CBB}"/>
              </a:ext>
            </a:extLst>
          </p:cNvPr>
          <p:cNvSpPr/>
          <p:nvPr/>
        </p:nvSpPr>
        <p:spPr>
          <a:xfrm>
            <a:off x="2139005" y="3779314"/>
            <a:ext cx="978306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r>
              <a:rPr lang="en-US" dirty="0">
                <a:solidFill>
                  <a:schemeClr val="bg1"/>
                </a:solidFill>
              </a:rPr>
              <a:t>SCORE </a:t>
            </a:r>
          </a:p>
          <a:p>
            <a:pPr marL="742950" lvl="1" indent="-285750">
              <a:buFontTx/>
              <a:buChar char="-"/>
            </a:pPr>
            <a:r>
              <a:rPr lang="en-US" dirty="0">
                <a:solidFill>
                  <a:schemeClr val="bg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https://www.score.org/?gclid=Cj0KCQjwl8XtBRDAARIsAKfwtxCwkodP3HKI7iRuUQ-90RwXVBrbTv853quX_YNVbkYtIXzQq8LuyWQaAphVEALw_wcB</a:t>
            </a:r>
            <a:endParaRPr lang="en-US" dirty="0">
              <a:solidFill>
                <a:schemeClr val="bg1"/>
              </a:solidFill>
            </a:endParaRPr>
          </a:p>
          <a:p>
            <a:pPr marL="285750" indent="-285750">
              <a:buFontTx/>
              <a:buChar char="-"/>
            </a:pPr>
            <a:r>
              <a:rPr lang="en-US" dirty="0">
                <a:solidFill>
                  <a:schemeClr val="bg1"/>
                </a:solidFill>
              </a:rPr>
              <a:t>SCORE Virtual Business</a:t>
            </a:r>
          </a:p>
          <a:p>
            <a:pPr marL="742950" lvl="1" indent="-285750">
              <a:buFontTx/>
              <a:buChar char="-"/>
            </a:pPr>
            <a:r>
              <a:rPr lang="en-US" dirty="0">
                <a:solidFill>
                  <a:schemeClr val="bg1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https://onlinexperiences.com/scripts/Server.nxp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509E4C6-7253-4042-906D-C5938CC27DF0}"/>
              </a:ext>
            </a:extLst>
          </p:cNvPr>
          <p:cNvSpPr/>
          <p:nvPr/>
        </p:nvSpPr>
        <p:spPr>
          <a:xfrm>
            <a:off x="572249" y="1954022"/>
            <a:ext cx="978306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r>
              <a:rPr lang="en-US" dirty="0">
                <a:solidFill>
                  <a:schemeClr val="bg1"/>
                </a:solidFill>
              </a:rPr>
              <a:t>After this has been determined, talk to your mentor(s) and a SCORE representative to help prepare/review your business plan. </a:t>
            </a:r>
          </a:p>
          <a:p>
            <a:pPr marL="285750" indent="-285750">
              <a:buFontTx/>
              <a:buChar char="-"/>
            </a:pPr>
            <a:r>
              <a:rPr lang="en-US" dirty="0">
                <a:solidFill>
                  <a:schemeClr val="bg1"/>
                </a:solidFill>
              </a:rPr>
              <a:t>A business plan… yes… the dreaded business plan.</a:t>
            </a:r>
          </a:p>
          <a:p>
            <a:pPr marL="742950" lvl="1" indent="-285750">
              <a:buFontTx/>
              <a:buChar char="-"/>
            </a:pPr>
            <a:r>
              <a:rPr lang="en-US" dirty="0">
                <a:solidFill>
                  <a:schemeClr val="bg1"/>
                </a:solidFill>
              </a:rPr>
              <a:t>It doesn’t have to feared. </a:t>
            </a:r>
          </a:p>
          <a:p>
            <a:pPr marL="742950" lvl="1" indent="-285750">
              <a:buFontTx/>
              <a:buChar char="-"/>
            </a:pPr>
            <a:r>
              <a:rPr lang="en-US" dirty="0">
                <a:solidFill>
                  <a:schemeClr val="bg1"/>
                </a:solidFill>
              </a:rPr>
              <a:t>Think of it as a “dynamic” guidebook for you to refer to and revise overtime. </a:t>
            </a:r>
          </a:p>
        </p:txBody>
      </p:sp>
    </p:spTree>
    <p:extLst>
      <p:ext uri="{BB962C8B-B14F-4D97-AF65-F5344CB8AC3E}">
        <p14:creationId xmlns:p14="http://schemas.microsoft.com/office/powerpoint/2010/main" val="17260058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6313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phic 6">
            <a:extLst>
              <a:ext uri="{FF2B5EF4-FFF2-40B4-BE49-F238E27FC236}">
                <a16:creationId xmlns:a16="http://schemas.microsoft.com/office/drawing/2014/main" id="{6EE3172F-EF62-4F7C-AFB1-310C7AC16A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509504" y="6072391"/>
            <a:ext cx="1412564" cy="56958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21DAA57B-63F9-4C54-97B8-75BEDC388E9D}"/>
              </a:ext>
            </a:extLst>
          </p:cNvPr>
          <p:cNvSpPr txBox="1"/>
          <p:nvPr/>
        </p:nvSpPr>
        <p:spPr>
          <a:xfrm>
            <a:off x="495428" y="160767"/>
            <a:ext cx="413305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</a:rPr>
              <a:t>Getting Business: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14D1DD2-1301-4D07-9F6D-8055A31FEC41}"/>
              </a:ext>
            </a:extLst>
          </p:cNvPr>
          <p:cNvSpPr txBox="1"/>
          <p:nvPr/>
        </p:nvSpPr>
        <p:spPr>
          <a:xfrm>
            <a:off x="495428" y="1307691"/>
            <a:ext cx="1112432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1E8EC9"/>
                </a:solidFill>
              </a:rPr>
              <a:t>By this point, you are now able to market your company to the industries we mentioned earlier except for the Federal Government.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509E4C6-7253-4042-906D-C5938CC27DF0}"/>
              </a:ext>
            </a:extLst>
          </p:cNvPr>
          <p:cNvSpPr/>
          <p:nvPr/>
        </p:nvSpPr>
        <p:spPr>
          <a:xfrm>
            <a:off x="1166057" y="2349873"/>
            <a:ext cx="9783063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There are a few extra steps to position your company to market to the Federal Government.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Step 1 – Ask your mentor(s) and (or) SCORE representative if they feel you are ready to market to the Federal Government.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Step 2 – Obtain a Data Universal Number through the Data Universal Numbering System (DUNS)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Step 3 – Create an individual user account through System for Award Management (SAM) database and log in to register your entity.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Step 4 – Request a CAGE Code through the Defense Logistics Agency (DLA).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Step 5 – Request a meeting with your local U.S. Small Business Administration office.</a:t>
            </a:r>
          </a:p>
        </p:txBody>
      </p:sp>
    </p:spTree>
    <p:extLst>
      <p:ext uri="{BB962C8B-B14F-4D97-AF65-F5344CB8AC3E}">
        <p14:creationId xmlns:p14="http://schemas.microsoft.com/office/powerpoint/2010/main" val="2474703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6313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phic 6">
            <a:extLst>
              <a:ext uri="{FF2B5EF4-FFF2-40B4-BE49-F238E27FC236}">
                <a16:creationId xmlns:a16="http://schemas.microsoft.com/office/drawing/2014/main" id="{6EE3172F-EF62-4F7C-AFB1-310C7AC16A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509504" y="6072391"/>
            <a:ext cx="1412564" cy="56958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21DAA57B-63F9-4C54-97B8-75BEDC388E9D}"/>
              </a:ext>
            </a:extLst>
          </p:cNvPr>
          <p:cNvSpPr txBox="1"/>
          <p:nvPr/>
        </p:nvSpPr>
        <p:spPr>
          <a:xfrm>
            <a:off x="495428" y="160767"/>
            <a:ext cx="413305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</a:rPr>
              <a:t>Getting Business: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14D1DD2-1301-4D07-9F6D-8055A31FEC41}"/>
              </a:ext>
            </a:extLst>
          </p:cNvPr>
          <p:cNvSpPr txBox="1"/>
          <p:nvPr/>
        </p:nvSpPr>
        <p:spPr>
          <a:xfrm>
            <a:off x="495428" y="1307691"/>
            <a:ext cx="1112432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1E8EC9"/>
                </a:solidFill>
              </a:rPr>
              <a:t>Here are some helpful links for doing market research for the federal government: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509E4C6-7253-4042-906D-C5938CC27DF0}"/>
              </a:ext>
            </a:extLst>
          </p:cNvPr>
          <p:cNvSpPr/>
          <p:nvPr/>
        </p:nvSpPr>
        <p:spPr>
          <a:xfrm>
            <a:off x="1166057" y="2349873"/>
            <a:ext cx="9783063" cy="437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sz="1200" dirty="0">
                <a:solidFill>
                  <a:schemeClr val="bg1"/>
                </a:solidFill>
              </a:rPr>
              <a:t>Contracting Assistance</a:t>
            </a:r>
          </a:p>
          <a:p>
            <a:pPr fontAlgn="base"/>
            <a:r>
              <a:rPr lang="en-US" sz="1200" dirty="0">
                <a:solidFill>
                  <a:schemeClr val="bg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https://www.sba.gov/federal-contracting/contracting-assistance-programs</a:t>
            </a:r>
            <a:endParaRPr lang="en-US" sz="1200" dirty="0">
              <a:solidFill>
                <a:schemeClr val="bg1"/>
              </a:solidFill>
            </a:endParaRPr>
          </a:p>
          <a:p>
            <a:pPr fontAlgn="base"/>
            <a:endParaRPr lang="en-US" sz="1200" dirty="0">
              <a:solidFill>
                <a:schemeClr val="bg1"/>
              </a:solidFill>
            </a:endParaRPr>
          </a:p>
          <a:p>
            <a:pPr fontAlgn="base"/>
            <a:r>
              <a:rPr lang="en-US" sz="1200" dirty="0">
                <a:solidFill>
                  <a:schemeClr val="bg1"/>
                </a:solidFill>
              </a:rPr>
              <a:t>USA Spending </a:t>
            </a:r>
          </a:p>
          <a:p>
            <a:pPr fontAlgn="base"/>
            <a:r>
              <a:rPr lang="en-US" sz="1200" dirty="0">
                <a:solidFill>
                  <a:schemeClr val="bg1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https://www.usaspending.gov</a:t>
            </a:r>
            <a:r>
              <a:rPr lang="en-US" sz="1200" dirty="0">
                <a:solidFill>
                  <a:schemeClr val="bg1"/>
                </a:solidFill>
              </a:rPr>
              <a:t> </a:t>
            </a:r>
          </a:p>
          <a:p>
            <a:pPr fontAlgn="base"/>
            <a:r>
              <a:rPr lang="en-US" sz="1200" dirty="0">
                <a:solidFill>
                  <a:schemeClr val="bg1"/>
                </a:solidFill>
              </a:rPr>
              <a:t> </a:t>
            </a:r>
          </a:p>
          <a:p>
            <a:pPr fontAlgn="base"/>
            <a:r>
              <a:rPr lang="en-US" sz="1200" dirty="0">
                <a:solidFill>
                  <a:schemeClr val="bg1"/>
                </a:solidFill>
              </a:rPr>
              <a:t>FPDS </a:t>
            </a:r>
          </a:p>
          <a:p>
            <a:pPr fontAlgn="base"/>
            <a:r>
              <a:rPr lang="en-US" sz="1200" dirty="0">
                <a:solidFill>
                  <a:schemeClr val="bg1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https://www.fpds.gov</a:t>
            </a:r>
            <a:r>
              <a:rPr lang="en-US" sz="1200" dirty="0">
                <a:solidFill>
                  <a:schemeClr val="bg1"/>
                </a:solidFill>
              </a:rPr>
              <a:t> </a:t>
            </a:r>
          </a:p>
          <a:p>
            <a:pPr fontAlgn="base"/>
            <a:r>
              <a:rPr lang="en-US" sz="1200" dirty="0">
                <a:solidFill>
                  <a:schemeClr val="bg1"/>
                </a:solidFill>
              </a:rPr>
              <a:t> </a:t>
            </a:r>
          </a:p>
          <a:p>
            <a:pPr fontAlgn="base"/>
            <a:r>
              <a:rPr lang="en-US" sz="1200" dirty="0">
                <a:solidFill>
                  <a:schemeClr val="bg1"/>
                </a:solidFill>
              </a:rPr>
              <a:t>Small Business Dynamic Search </a:t>
            </a:r>
          </a:p>
          <a:p>
            <a:pPr fontAlgn="base"/>
            <a:r>
              <a:rPr lang="en-US" sz="1200" dirty="0">
                <a:solidFill>
                  <a:schemeClr val="bg1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https://web.sba.gov/pro-net/search/dsp_dsbs.cfm</a:t>
            </a:r>
            <a:r>
              <a:rPr lang="en-US" sz="1200" dirty="0">
                <a:solidFill>
                  <a:schemeClr val="bg1"/>
                </a:solidFill>
              </a:rPr>
              <a:t> </a:t>
            </a:r>
          </a:p>
          <a:p>
            <a:pPr fontAlgn="base"/>
            <a:r>
              <a:rPr lang="en-US" sz="1200" dirty="0">
                <a:solidFill>
                  <a:schemeClr val="bg1"/>
                </a:solidFill>
              </a:rPr>
              <a:t> </a:t>
            </a:r>
          </a:p>
          <a:p>
            <a:pPr fontAlgn="base"/>
            <a:r>
              <a:rPr lang="en-US" sz="1200" dirty="0">
                <a:solidFill>
                  <a:schemeClr val="bg1"/>
                </a:solidFill>
              </a:rPr>
              <a:t>Fed Biz </a:t>
            </a:r>
            <a:r>
              <a:rPr lang="en-US" sz="1200" dirty="0" err="1">
                <a:solidFill>
                  <a:schemeClr val="bg1"/>
                </a:solidFill>
              </a:rPr>
              <a:t>Opps</a:t>
            </a:r>
            <a:r>
              <a:rPr lang="en-US" sz="1200" dirty="0">
                <a:solidFill>
                  <a:schemeClr val="bg1"/>
                </a:solidFill>
              </a:rPr>
              <a:t> </a:t>
            </a:r>
          </a:p>
          <a:p>
            <a:pPr fontAlgn="base"/>
            <a:r>
              <a:rPr lang="en-US" sz="1200" dirty="0">
                <a:solidFill>
                  <a:schemeClr val="bg1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https://www.fbo.gov/</a:t>
            </a:r>
            <a:r>
              <a:rPr lang="en-US" sz="1200" dirty="0">
                <a:solidFill>
                  <a:schemeClr val="bg1"/>
                </a:solidFill>
              </a:rPr>
              <a:t> </a:t>
            </a:r>
          </a:p>
          <a:p>
            <a:pPr fontAlgn="base"/>
            <a:r>
              <a:rPr lang="en-US" sz="1200" dirty="0">
                <a:solidFill>
                  <a:schemeClr val="bg1"/>
                </a:solidFill>
              </a:rPr>
              <a:t> </a:t>
            </a:r>
          </a:p>
          <a:p>
            <a:pPr fontAlgn="base"/>
            <a:r>
              <a:rPr lang="en-US" sz="1200" dirty="0">
                <a:solidFill>
                  <a:schemeClr val="bg1"/>
                </a:solidFill>
              </a:rPr>
              <a:t>Fed Connect </a:t>
            </a:r>
          </a:p>
          <a:p>
            <a:pPr fontAlgn="base"/>
            <a:r>
              <a:rPr lang="en-US" sz="1200" dirty="0">
                <a:solidFill>
                  <a:schemeClr val="bg1"/>
                </a:solidFill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https://www.fedconnect.net/FedConnect/MemberHome/Dashboard.aspx</a:t>
            </a:r>
            <a:endParaRPr lang="en-US" sz="1200" dirty="0">
              <a:solidFill>
                <a:schemeClr val="bg1"/>
              </a:solidFill>
            </a:endParaRPr>
          </a:p>
          <a:p>
            <a:pPr fontAlgn="base"/>
            <a:endParaRPr lang="en-US" sz="1200" dirty="0">
              <a:solidFill>
                <a:schemeClr val="bg1"/>
              </a:solidFill>
            </a:endParaRPr>
          </a:p>
          <a:p>
            <a:pPr fontAlgn="base"/>
            <a:r>
              <a:rPr lang="it-IT" sz="1200" dirty="0">
                <a:solidFill>
                  <a:schemeClr val="bg1"/>
                </a:solidFill>
              </a:rPr>
              <a:t>SCORE </a:t>
            </a:r>
          </a:p>
          <a:p>
            <a:pPr fontAlgn="base"/>
            <a:r>
              <a:rPr lang="it-IT" sz="1200" dirty="0">
                <a:solidFill>
                  <a:schemeClr val="bg1"/>
                </a:solidFill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https://www.score.org/?gclid=Cj0KCQjwl8XtBRDAARIsAKfwtxCwkodP3HKI7iRuUQ-90RwXVBrbTv853quX_YNVbkYtIXzQq8LuyWQaAphVEALw_wcB</a:t>
            </a:r>
            <a:r>
              <a:rPr lang="it-IT" sz="1200" dirty="0">
                <a:solidFill>
                  <a:schemeClr val="bg1"/>
                </a:solidFill>
              </a:rPr>
              <a:t> </a:t>
            </a:r>
          </a:p>
          <a:p>
            <a:pPr fontAlgn="base"/>
            <a:endParaRPr lang="it-IT" sz="1200" dirty="0">
              <a:solidFill>
                <a:schemeClr val="bg1"/>
              </a:solidFill>
            </a:endParaRPr>
          </a:p>
          <a:p>
            <a:pPr fontAlgn="base"/>
            <a:endParaRPr lang="it-IT" sz="1200" dirty="0">
              <a:solidFill>
                <a:schemeClr val="bg1"/>
              </a:solidFill>
            </a:endParaRPr>
          </a:p>
          <a:p>
            <a:pPr fontAlgn="base"/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0934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6313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phic 6">
            <a:extLst>
              <a:ext uri="{FF2B5EF4-FFF2-40B4-BE49-F238E27FC236}">
                <a16:creationId xmlns:a16="http://schemas.microsoft.com/office/drawing/2014/main" id="{6EE3172F-EF62-4F7C-AFB1-310C7AC16A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509504" y="6072391"/>
            <a:ext cx="1412564" cy="56958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21DAA57B-63F9-4C54-97B8-75BEDC388E9D}"/>
              </a:ext>
            </a:extLst>
          </p:cNvPr>
          <p:cNvSpPr txBox="1"/>
          <p:nvPr/>
        </p:nvSpPr>
        <p:spPr>
          <a:xfrm>
            <a:off x="495428" y="160767"/>
            <a:ext cx="382925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</a:rPr>
              <a:t>Ongoing Needs: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14D1DD2-1301-4D07-9F6D-8055A31FEC41}"/>
              </a:ext>
            </a:extLst>
          </p:cNvPr>
          <p:cNvSpPr txBox="1"/>
          <p:nvPr/>
        </p:nvSpPr>
        <p:spPr>
          <a:xfrm>
            <a:off x="495428" y="1307691"/>
            <a:ext cx="118145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1E8EC9"/>
                </a:solidFill>
              </a:rPr>
              <a:t>Entrepreneur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AD04468-E691-4EB3-A091-FA54A28927FC}"/>
              </a:ext>
            </a:extLst>
          </p:cNvPr>
          <p:cNvSpPr/>
          <p:nvPr/>
        </p:nvSpPr>
        <p:spPr>
          <a:xfrm>
            <a:off x="718905" y="1954022"/>
            <a:ext cx="1106014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r>
              <a:rPr lang="en-US" dirty="0">
                <a:solidFill>
                  <a:schemeClr val="bg1"/>
                </a:solidFill>
              </a:rPr>
              <a:t>Support System (Family, Friends, Mentors, etc.)</a:t>
            </a:r>
          </a:p>
          <a:p>
            <a:pPr marL="742950" lvl="1" indent="-285750">
              <a:buFontTx/>
              <a:buChar char="-"/>
            </a:pPr>
            <a:r>
              <a:rPr lang="en-US" dirty="0">
                <a:solidFill>
                  <a:schemeClr val="bg1"/>
                </a:solidFill>
              </a:rPr>
              <a:t>Don’t work in isolation.</a:t>
            </a:r>
          </a:p>
          <a:p>
            <a:pPr marL="742950" lvl="1" indent="-285750">
              <a:buFontTx/>
              <a:buChar char="-"/>
            </a:pPr>
            <a:r>
              <a:rPr lang="en-US" dirty="0">
                <a:solidFill>
                  <a:schemeClr val="bg1"/>
                </a:solidFill>
              </a:rPr>
              <a:t>Attempt to spend more time working  “on” the Business instead of “in” the business.</a:t>
            </a:r>
          </a:p>
          <a:p>
            <a:pPr marL="285750" indent="-285750">
              <a:buFontTx/>
              <a:buChar char="-"/>
            </a:pPr>
            <a:r>
              <a:rPr lang="en-US" dirty="0">
                <a:solidFill>
                  <a:schemeClr val="bg1"/>
                </a:solidFill>
              </a:rPr>
              <a:t>Time Management</a:t>
            </a: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5D9B80E4-47C2-421B-8ED6-990B337E27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6282554"/>
              </p:ext>
            </p:extLst>
          </p:nvPr>
        </p:nvGraphicFramePr>
        <p:xfrm>
          <a:off x="1933678" y="3708672"/>
          <a:ext cx="8128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3585690419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869162081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138189040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710198060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104891064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Activity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Who?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Who?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Who?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19092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57933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5037115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BA0B2DE0-36F9-429E-B727-6F6DC80446EB}"/>
              </a:ext>
            </a:extLst>
          </p:cNvPr>
          <p:cNvSpPr txBox="1"/>
          <p:nvPr/>
        </p:nvSpPr>
        <p:spPr>
          <a:xfrm>
            <a:off x="4602224" y="3183603"/>
            <a:ext cx="118145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1E8EC9"/>
                </a:solidFill>
              </a:rPr>
              <a:t>Freedom Grid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53061C6-3E1C-4478-B817-14CCE7D0B72D}"/>
              </a:ext>
            </a:extLst>
          </p:cNvPr>
          <p:cNvSpPr txBox="1"/>
          <p:nvPr/>
        </p:nvSpPr>
        <p:spPr>
          <a:xfrm>
            <a:off x="841386" y="5077916"/>
            <a:ext cx="105640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Use this grid for 1 week. Jot down every activity you do, no matter how trivial. At the end of the week, review each activity and ask yourself,</a:t>
            </a:r>
          </a:p>
          <a:p>
            <a:pPr marL="285750" indent="-285750">
              <a:buFontTx/>
              <a:buChar char="-"/>
            </a:pPr>
            <a:r>
              <a:rPr lang="en-US" dirty="0">
                <a:solidFill>
                  <a:schemeClr val="bg1"/>
                </a:solidFill>
              </a:rPr>
              <a:t>“Am I the only one who can do this?”</a:t>
            </a:r>
          </a:p>
          <a:p>
            <a:pPr marL="285750" indent="-285750">
              <a:buFontTx/>
              <a:buChar char="-"/>
            </a:pPr>
            <a:r>
              <a:rPr lang="en-US" dirty="0">
                <a:solidFill>
                  <a:schemeClr val="bg1"/>
                </a:solidFill>
              </a:rPr>
              <a:t>“If it doesn’t have to be me, Who else can?”</a:t>
            </a:r>
          </a:p>
        </p:txBody>
      </p:sp>
    </p:spTree>
    <p:extLst>
      <p:ext uri="{BB962C8B-B14F-4D97-AF65-F5344CB8AC3E}">
        <p14:creationId xmlns:p14="http://schemas.microsoft.com/office/powerpoint/2010/main" val="24477894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2786</TotalTime>
  <Words>760</Words>
  <Application>Microsoft Office PowerPoint</Application>
  <PresentationFormat>Widescreen</PresentationFormat>
  <Paragraphs>133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©</dc:title>
  <dc:creator>Chris Walls</dc:creator>
  <cp:lastModifiedBy>Chris Walls</cp:lastModifiedBy>
  <cp:revision>27</cp:revision>
  <dcterms:created xsi:type="dcterms:W3CDTF">2019-10-24T01:35:10Z</dcterms:created>
  <dcterms:modified xsi:type="dcterms:W3CDTF">2019-10-26T11:01:55Z</dcterms:modified>
</cp:coreProperties>
</file>