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30"/>
  </p:notesMasterIdLst>
  <p:sldIdLst>
    <p:sldId id="332" r:id="rId2"/>
    <p:sldId id="336" r:id="rId3"/>
    <p:sldId id="340" r:id="rId4"/>
    <p:sldId id="337" r:id="rId5"/>
    <p:sldId id="338" r:id="rId6"/>
    <p:sldId id="339" r:id="rId7"/>
    <p:sldId id="341" r:id="rId8"/>
    <p:sldId id="331" r:id="rId9"/>
    <p:sldId id="334" r:id="rId10"/>
    <p:sldId id="308" r:id="rId11"/>
    <p:sldId id="309" r:id="rId12"/>
    <p:sldId id="312" r:id="rId13"/>
    <p:sldId id="317" r:id="rId14"/>
    <p:sldId id="335" r:id="rId15"/>
    <p:sldId id="328" r:id="rId16"/>
    <p:sldId id="305" r:id="rId17"/>
    <p:sldId id="314" r:id="rId18"/>
    <p:sldId id="311" r:id="rId19"/>
    <p:sldId id="329" r:id="rId20"/>
    <p:sldId id="310" r:id="rId21"/>
    <p:sldId id="327" r:id="rId22"/>
    <p:sldId id="324" r:id="rId23"/>
    <p:sldId id="325" r:id="rId24"/>
    <p:sldId id="326" r:id="rId25"/>
    <p:sldId id="323" r:id="rId26"/>
    <p:sldId id="307" r:id="rId27"/>
    <p:sldId id="316" r:id="rId28"/>
    <p:sldId id="330"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92">
          <p15:clr>
            <a:srgbClr val="A4A3A4"/>
          </p15:clr>
        </p15:guide>
        <p15:guide id="2" pos="3840">
          <p15:clr>
            <a:srgbClr val="A4A3A4"/>
          </p15:clr>
        </p15:guide>
        <p15:guide id="3" orient="horz" pos="1416">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XkHLPDp5hrnw8j5O5FJKV6wgG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A3BC28-3839-4492-B264-F8B082904484}">
  <a:tblStyle styleId="{A5A3BC28-3839-4492-B264-F8B08290448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E8E9"/>
          </a:solidFill>
        </a:fill>
      </a:tcStyle>
    </a:wholeTbl>
    <a:band1H>
      <a:tcTxStyle/>
      <a:tcStyle>
        <a:tcBdr/>
        <a:fill>
          <a:solidFill>
            <a:srgbClr val="E0CDCF"/>
          </a:solidFill>
        </a:fill>
      </a:tcStyle>
    </a:band1H>
    <a:band2H>
      <a:tcTxStyle/>
      <a:tcStyle>
        <a:tcBdr/>
      </a:tcStyle>
    </a:band2H>
    <a:band1V>
      <a:tcTxStyle/>
      <a:tcStyle>
        <a:tcBdr/>
        <a:fill>
          <a:solidFill>
            <a:srgbClr val="E0CDC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36" autoAdjust="0"/>
  </p:normalViewPr>
  <p:slideViewPr>
    <p:cSldViewPr snapToGrid="0">
      <p:cViewPr varScale="1">
        <p:scale>
          <a:sx n="78" d="100"/>
          <a:sy n="78" d="100"/>
        </p:scale>
        <p:origin x="850" y="67"/>
      </p:cViewPr>
      <p:guideLst>
        <p:guide orient="horz" pos="1992"/>
        <p:guide pos="3840"/>
        <p:guide orient="horz" pos="14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356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3DHP Datasets will inherit key attributes of the NHD, WBD, and NHDPlus HR, but also will include new attributes and links to other data such as the NWI, groundwater, and engineered hydrologic systems like stormwater networks.</a:t>
            </a: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9256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3DHP Datasets will inherit key attributes of the NHD, WBD, and NHDPlus HR, but also will include new attributes and links to other data such as the NWI, groundwater, and engineered hydrologic systems like stormwater networks.</a:t>
            </a: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6027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3DHP Datasets will inherit key attributes of the NHD, WBD, and NHDPlus HR, but also will include new attributes and links to other data such as the NWI, groundwater, and engineered hydrologic systems like stormwater networks.</a:t>
            </a: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068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066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456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873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4016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0040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5708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9589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420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3DHP Datasets will inherit key attributes of the NHD, WBD, and NHDPlus HR, but also will include new attributes and links to other data such as the NWI, groundwater, and engineered hydrologic systems like stormwater networks.</a:t>
            </a: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45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3DHP Datasets will inherit key attributes of the NHD, WBD, and NHDPlus HR, but also will include new attributes and links to other data such as the NWI, groundwater, and engineered hydrologic systems like stormwater networks.</a:t>
            </a:r>
            <a:endParaRPr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5856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Break">
  <p:cSld name="Section Break">
    <p:spTree>
      <p:nvGrpSpPr>
        <p:cNvPr id="1" name="Shape 41"/>
        <p:cNvGrpSpPr/>
        <p:nvPr/>
      </p:nvGrpSpPr>
      <p:grpSpPr>
        <a:xfrm>
          <a:off x="0" y="0"/>
          <a:ext cx="0" cy="0"/>
          <a:chOff x="0" y="0"/>
          <a:chExt cx="0" cy="0"/>
        </a:xfrm>
      </p:grpSpPr>
      <p:sp>
        <p:nvSpPr>
          <p:cNvPr id="42" name="Google Shape;42;p14"/>
          <p:cNvSpPr>
            <a:spLocks noGrp="1"/>
          </p:cNvSpPr>
          <p:nvPr>
            <p:ph type="pic" idx="2"/>
          </p:nvPr>
        </p:nvSpPr>
        <p:spPr>
          <a:xfrm>
            <a:off x="0" y="0"/>
            <a:ext cx="6096000" cy="6867922"/>
          </a:xfrm>
          <a:prstGeom prst="rect">
            <a:avLst/>
          </a:prstGeom>
          <a:noFill/>
          <a:ln>
            <a:noFill/>
          </a:ln>
        </p:spPr>
      </p:sp>
      <p:sp>
        <p:nvSpPr>
          <p:cNvPr id="43" name="Google Shape;43;p14"/>
          <p:cNvSpPr txBox="1">
            <a:spLocks noGrp="1"/>
          </p:cNvSpPr>
          <p:nvPr>
            <p:ph type="title"/>
          </p:nvPr>
        </p:nvSpPr>
        <p:spPr>
          <a:xfrm>
            <a:off x="6096000" y="2262871"/>
            <a:ext cx="5251450" cy="1661297"/>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4"/>
          <p:cNvSpPr txBox="1">
            <a:spLocks noGrp="1"/>
          </p:cNvSpPr>
          <p:nvPr>
            <p:ph type="body" idx="1"/>
          </p:nvPr>
        </p:nvSpPr>
        <p:spPr>
          <a:xfrm>
            <a:off x="6096000" y="4378134"/>
            <a:ext cx="5251450" cy="365125"/>
          </a:xfrm>
          <a:prstGeom prst="rect">
            <a:avLst/>
          </a:prstGeom>
          <a:gradFill>
            <a:gsLst>
              <a:gs pos="0">
                <a:schemeClr val="accent5"/>
              </a:gs>
              <a:gs pos="50000">
                <a:schemeClr val="accent1"/>
              </a:gs>
              <a:gs pos="100000">
                <a:srgbClr val="E8995B"/>
              </a:gs>
            </a:gsLst>
            <a:lin ang="10800000" scaled="0"/>
          </a:grad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1400"/>
              <a:buNone/>
              <a:defRPr sz="1400" cap="none">
                <a:solidFill>
                  <a:schemeClr val="lt1"/>
                </a:solidFill>
              </a:defRPr>
            </a:lvl1pPr>
            <a:lvl2pPr marL="914400" lvl="1" indent="-228600" algn="l">
              <a:lnSpc>
                <a:spcPct val="150000"/>
              </a:lnSpc>
              <a:spcBef>
                <a:spcPts val="500"/>
              </a:spcBef>
              <a:spcAft>
                <a:spcPts val="0"/>
              </a:spcAft>
              <a:buClr>
                <a:srgbClr val="888888"/>
              </a:buClr>
              <a:buSzPts val="2000"/>
              <a:buNone/>
              <a:defRPr sz="2000">
                <a:solidFill>
                  <a:srgbClr val="888888"/>
                </a:solidFill>
              </a:defRPr>
            </a:lvl2pPr>
            <a:lvl3pPr marL="1371600" lvl="2" indent="-228600" algn="l">
              <a:lnSpc>
                <a:spcPct val="150000"/>
              </a:lnSpc>
              <a:spcBef>
                <a:spcPts val="500"/>
              </a:spcBef>
              <a:spcAft>
                <a:spcPts val="0"/>
              </a:spcAft>
              <a:buClr>
                <a:srgbClr val="888888"/>
              </a:buClr>
              <a:buSzPts val="1800"/>
              <a:buNone/>
              <a:defRPr sz="1800">
                <a:solidFill>
                  <a:srgbClr val="888888"/>
                </a:solidFill>
              </a:defRPr>
            </a:lvl3pPr>
            <a:lvl4pPr marL="1828800" lvl="3" indent="-228600" algn="l">
              <a:lnSpc>
                <a:spcPct val="150000"/>
              </a:lnSpc>
              <a:spcBef>
                <a:spcPts val="500"/>
              </a:spcBef>
              <a:spcAft>
                <a:spcPts val="0"/>
              </a:spcAft>
              <a:buClr>
                <a:srgbClr val="888888"/>
              </a:buClr>
              <a:buSzPts val="1600"/>
              <a:buNone/>
              <a:defRPr sz="1600">
                <a:solidFill>
                  <a:srgbClr val="888888"/>
                </a:solidFill>
              </a:defRPr>
            </a:lvl4pPr>
            <a:lvl5pPr marL="2286000" lvl="4" indent="-228600" algn="l">
              <a:lnSpc>
                <a:spcPct val="15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losing">
  <p:cSld name="Closing">
    <p:bg>
      <p:bgPr>
        <a:solidFill>
          <a:schemeClr val="dk1"/>
        </a:solidFill>
        <a:effectLst/>
      </p:bgPr>
    </p:bg>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0" y="0"/>
            <a:ext cx="12192000" cy="6858000"/>
          </a:xfrm>
          <a:prstGeom prst="rect">
            <a:avLst/>
          </a:prstGeom>
          <a:noFill/>
          <a:ln>
            <a:noFill/>
          </a:ln>
        </p:spPr>
      </p:sp>
      <p:sp>
        <p:nvSpPr>
          <p:cNvPr id="105" name="Google Shape;105;p16"/>
          <p:cNvSpPr txBox="1">
            <a:spLocks noGrp="1"/>
          </p:cNvSpPr>
          <p:nvPr>
            <p:ph type="title"/>
          </p:nvPr>
        </p:nvSpPr>
        <p:spPr>
          <a:xfrm>
            <a:off x="702365" y="1660810"/>
            <a:ext cx="10787270" cy="83064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6"/>
          <p:cNvSpPr txBox="1">
            <a:spLocks noGrp="1"/>
          </p:cNvSpPr>
          <p:nvPr>
            <p:ph type="body" idx="1"/>
          </p:nvPr>
        </p:nvSpPr>
        <p:spPr>
          <a:xfrm>
            <a:off x="3512343" y="5137992"/>
            <a:ext cx="5167313" cy="518795"/>
          </a:xfrm>
          <a:prstGeom prst="rect">
            <a:avLst/>
          </a:prstGeom>
          <a:gradFill>
            <a:gsLst>
              <a:gs pos="0">
                <a:schemeClr val="accent5"/>
              </a:gs>
              <a:gs pos="50000">
                <a:schemeClr val="accent1"/>
              </a:gs>
              <a:gs pos="100000">
                <a:srgbClr val="E8995B"/>
              </a:gs>
            </a:gsLst>
            <a:lin ang="10800000" scaled="0"/>
          </a:gradFill>
          <a:ln>
            <a:noFill/>
          </a:ln>
        </p:spPr>
        <p:txBody>
          <a:bodyPr spcFirstLastPara="1" wrap="square" lIns="91425" tIns="45700" rIns="91425" bIns="45700" anchor="t" anchorCtr="0">
            <a:noAutofit/>
          </a:bodyPr>
          <a:lstStyle>
            <a:lvl1pPr marL="457200" lvl="0" indent="-228600" algn="ctr">
              <a:lnSpc>
                <a:spcPct val="150000"/>
              </a:lnSpc>
              <a:spcBef>
                <a:spcPts val="1000"/>
              </a:spcBef>
              <a:spcAft>
                <a:spcPts val="0"/>
              </a:spcAft>
              <a:buClr>
                <a:schemeClr val="lt1"/>
              </a:buClr>
              <a:buSzPts val="1800"/>
              <a:buNone/>
              <a:defRPr sz="1800">
                <a:solidFill>
                  <a:schemeClr val="lt1"/>
                </a:solidFill>
              </a:defRPr>
            </a:lvl1pPr>
            <a:lvl2pPr marL="914400" lvl="1" indent="-228600" algn="l">
              <a:lnSpc>
                <a:spcPct val="150000"/>
              </a:lnSpc>
              <a:spcBef>
                <a:spcPts val="500"/>
              </a:spcBef>
              <a:spcAft>
                <a:spcPts val="0"/>
              </a:spcAft>
              <a:buClr>
                <a:schemeClr val="lt1"/>
              </a:buClr>
              <a:buSzPts val="1400"/>
              <a:buNone/>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7" name="Google Shape;107;p16"/>
          <p:cNvSpPr txBox="1">
            <a:spLocks noGrp="1"/>
          </p:cNvSpPr>
          <p:nvPr>
            <p:ph type="body" idx="3"/>
          </p:nvPr>
        </p:nvSpPr>
        <p:spPr>
          <a:xfrm>
            <a:off x="588194" y="3903126"/>
            <a:ext cx="3064668" cy="518795"/>
          </a:xfrm>
          <a:prstGeom prst="rect">
            <a:avLst/>
          </a:prstGeom>
          <a:noFill/>
          <a:ln>
            <a:noFill/>
          </a:ln>
        </p:spPr>
        <p:txBody>
          <a:bodyPr spcFirstLastPara="1" wrap="square" lIns="91425" tIns="45700" rIns="91425" bIns="45700" anchor="t" anchorCtr="0">
            <a:noAutofit/>
          </a:bodyPr>
          <a:lstStyle>
            <a:lvl1pPr marL="457200" lvl="0" indent="-228600" algn="ctr">
              <a:lnSpc>
                <a:spcPct val="150000"/>
              </a:lnSpc>
              <a:spcBef>
                <a:spcPts val="1000"/>
              </a:spcBef>
              <a:spcAft>
                <a:spcPts val="0"/>
              </a:spcAft>
              <a:buClr>
                <a:schemeClr val="lt1"/>
              </a:buClr>
              <a:buSzPts val="1800"/>
              <a:buNone/>
              <a:defRPr sz="1800">
                <a:solidFill>
                  <a:schemeClr val="lt1"/>
                </a:solidFill>
              </a:defRPr>
            </a:lvl1pPr>
            <a:lvl2pPr marL="914400" lvl="1" indent="-228600" algn="l">
              <a:lnSpc>
                <a:spcPct val="150000"/>
              </a:lnSpc>
              <a:spcBef>
                <a:spcPts val="500"/>
              </a:spcBef>
              <a:spcAft>
                <a:spcPts val="0"/>
              </a:spcAft>
              <a:buClr>
                <a:schemeClr val="lt1"/>
              </a:buClr>
              <a:buSzPts val="1400"/>
              <a:buNone/>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8" name="Google Shape;108;p16"/>
          <p:cNvSpPr txBox="1">
            <a:spLocks noGrp="1"/>
          </p:cNvSpPr>
          <p:nvPr>
            <p:ph type="body" idx="4"/>
          </p:nvPr>
        </p:nvSpPr>
        <p:spPr>
          <a:xfrm>
            <a:off x="4563664" y="3893330"/>
            <a:ext cx="3064668" cy="518795"/>
          </a:xfrm>
          <a:prstGeom prst="rect">
            <a:avLst/>
          </a:prstGeom>
          <a:noFill/>
          <a:ln>
            <a:noFill/>
          </a:ln>
        </p:spPr>
        <p:txBody>
          <a:bodyPr spcFirstLastPara="1" wrap="square" lIns="91425" tIns="45700" rIns="91425" bIns="45700" anchor="t" anchorCtr="0">
            <a:noAutofit/>
          </a:bodyPr>
          <a:lstStyle>
            <a:lvl1pPr marL="457200" lvl="0" indent="-228600" algn="ctr">
              <a:lnSpc>
                <a:spcPct val="150000"/>
              </a:lnSpc>
              <a:spcBef>
                <a:spcPts val="1000"/>
              </a:spcBef>
              <a:spcAft>
                <a:spcPts val="0"/>
              </a:spcAft>
              <a:buClr>
                <a:schemeClr val="lt1"/>
              </a:buClr>
              <a:buSzPts val="1800"/>
              <a:buNone/>
              <a:defRPr sz="1800">
                <a:solidFill>
                  <a:schemeClr val="lt1"/>
                </a:solidFill>
              </a:defRPr>
            </a:lvl1pPr>
            <a:lvl2pPr marL="914400" lvl="1" indent="-228600" algn="l">
              <a:lnSpc>
                <a:spcPct val="150000"/>
              </a:lnSpc>
              <a:spcBef>
                <a:spcPts val="500"/>
              </a:spcBef>
              <a:spcAft>
                <a:spcPts val="0"/>
              </a:spcAft>
              <a:buClr>
                <a:schemeClr val="lt1"/>
              </a:buClr>
              <a:buSzPts val="1400"/>
              <a:buNone/>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9" name="Google Shape;109;p16"/>
          <p:cNvSpPr txBox="1">
            <a:spLocks noGrp="1"/>
          </p:cNvSpPr>
          <p:nvPr>
            <p:ph type="body" idx="5"/>
          </p:nvPr>
        </p:nvSpPr>
        <p:spPr>
          <a:xfrm>
            <a:off x="8539138" y="3903126"/>
            <a:ext cx="3064668" cy="518795"/>
          </a:xfrm>
          <a:prstGeom prst="rect">
            <a:avLst/>
          </a:prstGeom>
          <a:noFill/>
          <a:ln>
            <a:noFill/>
          </a:ln>
        </p:spPr>
        <p:txBody>
          <a:bodyPr spcFirstLastPara="1" wrap="square" lIns="91425" tIns="45700" rIns="91425" bIns="45700" anchor="t" anchorCtr="0">
            <a:noAutofit/>
          </a:bodyPr>
          <a:lstStyle>
            <a:lvl1pPr marL="457200" lvl="0" indent="-228600" algn="ctr">
              <a:lnSpc>
                <a:spcPct val="150000"/>
              </a:lnSpc>
              <a:spcBef>
                <a:spcPts val="1000"/>
              </a:spcBef>
              <a:spcAft>
                <a:spcPts val="0"/>
              </a:spcAft>
              <a:buClr>
                <a:schemeClr val="lt1"/>
              </a:buClr>
              <a:buSzPts val="1800"/>
              <a:buNone/>
              <a:defRPr sz="1800">
                <a:solidFill>
                  <a:schemeClr val="lt1"/>
                </a:solidFill>
              </a:defRPr>
            </a:lvl1pPr>
            <a:lvl2pPr marL="914400" lvl="1" indent="-228600" algn="l">
              <a:lnSpc>
                <a:spcPct val="150000"/>
              </a:lnSpc>
              <a:spcBef>
                <a:spcPts val="500"/>
              </a:spcBef>
              <a:spcAft>
                <a:spcPts val="0"/>
              </a:spcAft>
              <a:buClr>
                <a:schemeClr val="lt1"/>
              </a:buClr>
              <a:buSzPts val="1400"/>
              <a:buNone/>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0" name="Google Shape;110;p16"/>
          <p:cNvSpPr>
            <a:spLocks noGrp="1"/>
          </p:cNvSpPr>
          <p:nvPr>
            <p:ph type="clipArt" idx="6"/>
          </p:nvPr>
        </p:nvSpPr>
        <p:spPr>
          <a:xfrm>
            <a:off x="1754768" y="3098985"/>
            <a:ext cx="731520" cy="731520"/>
          </a:xfrm>
          <a:prstGeom prst="rect">
            <a:avLst/>
          </a:prstGeom>
          <a:noFill/>
          <a:ln>
            <a:noFill/>
          </a:ln>
        </p:spPr>
      </p:sp>
      <p:sp>
        <p:nvSpPr>
          <p:cNvPr id="111" name="Google Shape;111;p16"/>
          <p:cNvSpPr>
            <a:spLocks noGrp="1"/>
          </p:cNvSpPr>
          <p:nvPr>
            <p:ph type="clipArt" idx="7"/>
          </p:nvPr>
        </p:nvSpPr>
        <p:spPr>
          <a:xfrm>
            <a:off x="5730240" y="3098985"/>
            <a:ext cx="731520" cy="731520"/>
          </a:xfrm>
          <a:prstGeom prst="rect">
            <a:avLst/>
          </a:prstGeom>
          <a:noFill/>
          <a:ln>
            <a:noFill/>
          </a:ln>
        </p:spPr>
      </p:sp>
      <p:sp>
        <p:nvSpPr>
          <p:cNvPr id="112" name="Google Shape;112;p16"/>
          <p:cNvSpPr>
            <a:spLocks noGrp="1"/>
          </p:cNvSpPr>
          <p:nvPr>
            <p:ph type="clipArt" idx="8"/>
          </p:nvPr>
        </p:nvSpPr>
        <p:spPr>
          <a:xfrm>
            <a:off x="9705712" y="3098985"/>
            <a:ext cx="731520" cy="73152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hart and Table">
  <p:cSld name="Chart and Table">
    <p:spTree>
      <p:nvGrpSpPr>
        <p:cNvPr id="1" name="Shape 47"/>
        <p:cNvGrpSpPr/>
        <p:nvPr/>
      </p:nvGrpSpPr>
      <p:grpSpPr>
        <a:xfrm>
          <a:off x="0" y="0"/>
          <a:ext cx="0" cy="0"/>
          <a:chOff x="0" y="0"/>
          <a:chExt cx="0" cy="0"/>
        </a:xfrm>
      </p:grpSpPr>
      <p:sp>
        <p:nvSpPr>
          <p:cNvPr id="48" name="Google Shape;48;p15"/>
          <p:cNvSpPr txBox="1">
            <a:spLocks noGrp="1"/>
          </p:cNvSpPr>
          <p:nvPr>
            <p:ph type="title"/>
          </p:nvPr>
        </p:nvSpPr>
        <p:spPr>
          <a:xfrm>
            <a:off x="594519" y="767791"/>
            <a:ext cx="11002962" cy="82391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dk1"/>
        </a:solidFill>
        <a:effectLst/>
      </p:bgPr>
    </p:bg>
    <p:spTree>
      <p:nvGrpSpPr>
        <p:cNvPr id="1" name="Shape 51"/>
        <p:cNvGrpSpPr/>
        <p:nvPr/>
      </p:nvGrpSpPr>
      <p:grpSpPr>
        <a:xfrm>
          <a:off x="0" y="0"/>
          <a:ext cx="0" cy="0"/>
          <a:chOff x="0" y="0"/>
          <a:chExt cx="0" cy="0"/>
        </a:xfrm>
      </p:grpSpPr>
      <p:sp>
        <p:nvSpPr>
          <p:cNvPr id="52" name="Google Shape;52;p11"/>
          <p:cNvSpPr>
            <a:spLocks noGrp="1"/>
          </p:cNvSpPr>
          <p:nvPr>
            <p:ph type="pic" idx="2"/>
          </p:nvPr>
        </p:nvSpPr>
        <p:spPr>
          <a:xfrm>
            <a:off x="0" y="0"/>
            <a:ext cx="12192000" cy="6858000"/>
          </a:xfrm>
          <a:prstGeom prst="rect">
            <a:avLst/>
          </a:prstGeom>
          <a:noFill/>
          <a:ln>
            <a:noFill/>
          </a:ln>
        </p:spPr>
      </p:sp>
      <p:sp>
        <p:nvSpPr>
          <p:cNvPr id="53" name="Google Shape;53;p11"/>
          <p:cNvSpPr txBox="1">
            <a:spLocks noGrp="1"/>
          </p:cNvSpPr>
          <p:nvPr>
            <p:ph type="body" idx="1"/>
          </p:nvPr>
        </p:nvSpPr>
        <p:spPr>
          <a:xfrm>
            <a:off x="3512343" y="5922140"/>
            <a:ext cx="5167313" cy="518795"/>
          </a:xfrm>
          <a:prstGeom prst="rect">
            <a:avLst/>
          </a:prstGeom>
          <a:noFill/>
          <a:ln>
            <a:noFill/>
          </a:ln>
        </p:spPr>
        <p:txBody>
          <a:bodyPr spcFirstLastPara="1" wrap="square" lIns="91425" tIns="45700" rIns="91425" bIns="45700" anchor="t" anchorCtr="0">
            <a:noAutofit/>
          </a:bodyPr>
          <a:lstStyle>
            <a:lvl1pPr marL="457200" lvl="0" indent="-228600" algn="ctr">
              <a:lnSpc>
                <a:spcPct val="150000"/>
              </a:lnSpc>
              <a:spcBef>
                <a:spcPts val="1000"/>
              </a:spcBef>
              <a:spcAft>
                <a:spcPts val="0"/>
              </a:spcAft>
              <a:buClr>
                <a:schemeClr val="lt1"/>
              </a:buClr>
              <a:buSzPts val="1800"/>
              <a:buNone/>
              <a:defRPr sz="1800">
                <a:solidFill>
                  <a:schemeClr val="lt1"/>
                </a:solidFill>
              </a:defRPr>
            </a:lvl1pPr>
            <a:lvl2pPr marL="914400" lvl="1" indent="-228600" algn="l">
              <a:lnSpc>
                <a:spcPct val="150000"/>
              </a:lnSpc>
              <a:spcBef>
                <a:spcPts val="500"/>
              </a:spcBef>
              <a:spcAft>
                <a:spcPts val="0"/>
              </a:spcAft>
              <a:buClr>
                <a:schemeClr val="lt1"/>
              </a:buClr>
              <a:buSzPts val="1400"/>
              <a:buNone/>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4" name="Google Shape;54;p11"/>
          <p:cNvSpPr txBox="1">
            <a:spLocks noGrp="1"/>
          </p:cNvSpPr>
          <p:nvPr>
            <p:ph type="body" idx="3"/>
          </p:nvPr>
        </p:nvSpPr>
        <p:spPr>
          <a:xfrm>
            <a:off x="4038600" y="3608511"/>
            <a:ext cx="4114800" cy="518795"/>
          </a:xfrm>
          <a:prstGeom prst="rect">
            <a:avLst/>
          </a:prstGeom>
          <a:gradFill>
            <a:gsLst>
              <a:gs pos="0">
                <a:schemeClr val="accent5"/>
              </a:gs>
              <a:gs pos="50000">
                <a:schemeClr val="accent1"/>
              </a:gs>
              <a:gs pos="100000">
                <a:srgbClr val="E8995B"/>
              </a:gs>
            </a:gsLst>
            <a:lin ang="10800000" scaled="0"/>
          </a:gradFill>
          <a:ln>
            <a:noFill/>
          </a:ln>
        </p:spPr>
        <p:txBody>
          <a:bodyPr spcFirstLastPara="1" wrap="square" lIns="91425" tIns="45700" rIns="91425" bIns="45700" anchor="t" anchorCtr="0">
            <a:noAutofit/>
          </a:bodyPr>
          <a:lstStyle>
            <a:lvl1pPr marL="457200" lvl="0" indent="-228600" algn="ctr">
              <a:lnSpc>
                <a:spcPct val="150000"/>
              </a:lnSpc>
              <a:spcBef>
                <a:spcPts val="1000"/>
              </a:spcBef>
              <a:spcAft>
                <a:spcPts val="0"/>
              </a:spcAft>
              <a:buClr>
                <a:schemeClr val="lt1"/>
              </a:buClr>
              <a:buSzPts val="1800"/>
              <a:buNone/>
              <a:defRPr sz="1800" cap="none"/>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5" name="Google Shape;55;p11"/>
          <p:cNvSpPr txBox="1">
            <a:spLocks noGrp="1"/>
          </p:cNvSpPr>
          <p:nvPr>
            <p:ph type="title"/>
          </p:nvPr>
        </p:nvSpPr>
        <p:spPr>
          <a:xfrm>
            <a:off x="350836" y="2445633"/>
            <a:ext cx="11490325" cy="823913"/>
          </a:xfrm>
          <a:prstGeom prst="rect">
            <a:avLst/>
          </a:prstGeom>
          <a:noFill/>
          <a:ln>
            <a:noFill/>
          </a:ln>
        </p:spPr>
        <p:txBody>
          <a:bodyPr spcFirstLastPara="1" wrap="square" lIns="91425" tIns="45700" rIns="91425" bIns="45700" anchor="ctr" anchorCtr="0">
            <a:noAutofit/>
          </a:bodyPr>
          <a:lstStyle>
            <a:lvl1pPr lvl="0" algn="ctr">
              <a:lnSpc>
                <a:spcPct val="150000"/>
              </a:lnSpc>
              <a:spcBef>
                <a:spcPts val="1000"/>
              </a:spcBef>
              <a:spcAft>
                <a:spcPts val="0"/>
              </a:spcAft>
              <a:buClr>
                <a:schemeClr val="lt1"/>
              </a:buClr>
              <a:buSzPts val="4000"/>
              <a:buFont typeface="Calibri"/>
              <a:buNone/>
              <a:defRPr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6"/>
        <p:cNvGrpSpPr/>
        <p:nvPr/>
      </p:nvGrpSpPr>
      <p:grpSpPr>
        <a:xfrm>
          <a:off x="0" y="0"/>
          <a:ext cx="0" cy="0"/>
          <a:chOff x="0" y="0"/>
          <a:chExt cx="0" cy="0"/>
        </a:xfrm>
      </p:grpSpPr>
      <p:sp>
        <p:nvSpPr>
          <p:cNvPr id="57" name="Google Shape;57;p18"/>
          <p:cNvSpPr>
            <a:spLocks noGrp="1"/>
          </p:cNvSpPr>
          <p:nvPr>
            <p:ph type="pic" idx="2"/>
          </p:nvPr>
        </p:nvSpPr>
        <p:spPr>
          <a:xfrm>
            <a:off x="0" y="0"/>
            <a:ext cx="6096000" cy="6858000"/>
          </a:xfrm>
          <a:prstGeom prst="parallelogram">
            <a:avLst>
              <a:gd name="adj" fmla="val 25000"/>
            </a:avLst>
          </a:prstGeom>
          <a:noFill/>
          <a:ln>
            <a:noFill/>
          </a:ln>
        </p:spPr>
      </p:sp>
      <p:sp>
        <p:nvSpPr>
          <p:cNvPr id="58" name="Google Shape;58;p18"/>
          <p:cNvSpPr txBox="1">
            <a:spLocks noGrp="1"/>
          </p:cNvSpPr>
          <p:nvPr>
            <p:ph type="title"/>
          </p:nvPr>
        </p:nvSpPr>
        <p:spPr>
          <a:xfrm>
            <a:off x="7068819" y="642927"/>
            <a:ext cx="4846320" cy="1435947"/>
          </a:xfrm>
          <a:prstGeom prst="rect">
            <a:avLst/>
          </a:prstGeom>
          <a:noFill/>
          <a:ln>
            <a:noFill/>
          </a:ln>
        </p:spPr>
        <p:txBody>
          <a:bodyPr spcFirstLastPara="1" wrap="square" lIns="91425" tIns="45700" rIns="91425" bIns="45700" anchor="t" anchorCtr="0">
            <a:noAutofit/>
          </a:bodyPr>
          <a:lstStyle>
            <a:lvl1pPr lvl="0" algn="l">
              <a:lnSpc>
                <a:spcPct val="150000"/>
              </a:lnSpc>
              <a:spcBef>
                <a:spcPts val="1000"/>
              </a:spcBef>
              <a:spcAft>
                <a:spcPts val="0"/>
              </a:spcAft>
              <a:buClr>
                <a:schemeClr val="dk1"/>
              </a:buClr>
              <a:buSzPts val="5400"/>
              <a:buFont typeface="Calibri"/>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8"/>
          <p:cNvSpPr txBox="1">
            <a:spLocks noGrp="1"/>
          </p:cNvSpPr>
          <p:nvPr>
            <p:ph type="body" idx="1"/>
          </p:nvPr>
        </p:nvSpPr>
        <p:spPr>
          <a:xfrm>
            <a:off x="7068820" y="2078875"/>
            <a:ext cx="4114800" cy="3798888"/>
          </a:xfrm>
          <a:prstGeom prst="rect">
            <a:avLst/>
          </a:prstGeom>
          <a:noFill/>
          <a:ln>
            <a:noFill/>
          </a:ln>
        </p:spPr>
        <p:txBody>
          <a:bodyPr spcFirstLastPara="1" wrap="square" lIns="91425" tIns="45700" rIns="91425" bIns="45700" anchor="t" anchorCtr="0">
            <a:noAutofit/>
          </a:bodyPr>
          <a:lstStyle>
            <a:lvl1pPr marL="457200" lvl="0" indent="-228600" algn="l">
              <a:lnSpc>
                <a:spcPct val="150000"/>
              </a:lnSpc>
              <a:spcBef>
                <a:spcPts val="1000"/>
              </a:spcBef>
              <a:spcAft>
                <a:spcPts val="0"/>
              </a:spcAft>
              <a:buClr>
                <a:schemeClr val="dk1"/>
              </a:buClr>
              <a:buSzPts val="1800"/>
              <a:buNone/>
              <a:defRPr sz="1800"/>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150000"/>
              </a:lnSpc>
              <a:spcBef>
                <a:spcPts val="500"/>
              </a:spcBef>
              <a:spcAft>
                <a:spcPts val="0"/>
              </a:spcAft>
              <a:buClr>
                <a:schemeClr val="dk1"/>
              </a:buClr>
              <a:buSzPts val="1800"/>
              <a:buChar char="•"/>
              <a:defRPr/>
            </a:lvl4pPr>
            <a:lvl5pPr marL="2286000" lvl="4" indent="-342900" algn="l">
              <a:lnSpc>
                <a:spcPct val="15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8"/>
          <p:cNvSpPr/>
          <p:nvPr/>
        </p:nvSpPr>
        <p:spPr>
          <a:xfrm>
            <a:off x="7068820" y="6303963"/>
            <a:ext cx="3014980" cy="554037"/>
          </a:xfrm>
          <a:prstGeom prst="rect">
            <a:avLst/>
          </a:prstGeom>
          <a:gradFill>
            <a:gsLst>
              <a:gs pos="0">
                <a:schemeClr val="accent5"/>
              </a:gs>
              <a:gs pos="50000">
                <a:schemeClr val="accent1"/>
              </a:gs>
              <a:gs pos="100000">
                <a:srgbClr val="E8995B"/>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am">
  <p:cSld name="Team">
    <p:spTree>
      <p:nvGrpSpPr>
        <p:cNvPr id="1" name="Shape 63"/>
        <p:cNvGrpSpPr/>
        <p:nvPr/>
      </p:nvGrpSpPr>
      <p:grpSpPr>
        <a:xfrm>
          <a:off x="0" y="0"/>
          <a:ext cx="0" cy="0"/>
          <a:chOff x="0" y="0"/>
          <a:chExt cx="0" cy="0"/>
        </a:xfrm>
      </p:grpSpPr>
      <p:sp>
        <p:nvSpPr>
          <p:cNvPr id="64" name="Google Shape;64;p19"/>
          <p:cNvSpPr txBox="1">
            <a:spLocks noGrp="1"/>
          </p:cNvSpPr>
          <p:nvPr>
            <p:ph type="title"/>
          </p:nvPr>
        </p:nvSpPr>
        <p:spPr>
          <a:xfrm>
            <a:off x="7792279" y="365125"/>
            <a:ext cx="4018722" cy="573989"/>
          </a:xfrm>
          <a:prstGeom prst="rect">
            <a:avLst/>
          </a:prstGeom>
          <a:noFill/>
          <a:ln>
            <a:noFill/>
          </a:ln>
        </p:spPr>
        <p:txBody>
          <a:bodyPr spcFirstLastPara="1" wrap="square" lIns="0" tIns="45700" rIns="0" bIns="45700" anchor="ctr" anchorCtr="0">
            <a:noAutofit/>
          </a:bodyPr>
          <a:lstStyle>
            <a:lvl1pPr lvl="0" algn="l">
              <a:lnSpc>
                <a:spcPct val="10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9"/>
          <p:cNvSpPr txBox="1">
            <a:spLocks noGrp="1"/>
          </p:cNvSpPr>
          <p:nvPr>
            <p:ph type="body" idx="1"/>
          </p:nvPr>
        </p:nvSpPr>
        <p:spPr>
          <a:xfrm>
            <a:off x="7792279" y="1263841"/>
            <a:ext cx="4018722" cy="4636392"/>
          </a:xfrm>
          <a:prstGeom prst="rect">
            <a:avLst/>
          </a:prstGeom>
          <a:noFill/>
          <a:ln>
            <a:noFill/>
          </a:ln>
        </p:spPr>
        <p:txBody>
          <a:bodyPr spcFirstLastPara="1" wrap="square" lIns="0" tIns="45700" rIns="0" bIns="45700" anchor="t" anchorCtr="0">
            <a:noAutofit/>
          </a:bodyPr>
          <a:lstStyle>
            <a:lvl1pPr marL="457200" lvl="0" indent="-330200" algn="l">
              <a:lnSpc>
                <a:spcPct val="150000"/>
              </a:lnSpc>
              <a:spcBef>
                <a:spcPts val="500"/>
              </a:spcBef>
              <a:spcAft>
                <a:spcPts val="0"/>
              </a:spcAft>
              <a:buClr>
                <a:schemeClr val="dk1"/>
              </a:buClr>
              <a:buSzPts val="1600"/>
              <a:buChar char="•"/>
              <a:defRPr sz="1600"/>
            </a:lvl1pPr>
            <a:lvl2pPr marL="914400" lvl="1" indent="-317500" algn="l">
              <a:lnSpc>
                <a:spcPct val="150000"/>
              </a:lnSpc>
              <a:spcBef>
                <a:spcPts val="500"/>
              </a:spcBef>
              <a:spcAft>
                <a:spcPts val="0"/>
              </a:spcAft>
              <a:buClr>
                <a:schemeClr val="dk1"/>
              </a:buClr>
              <a:buSzPts val="1400"/>
              <a:buChar char="•"/>
              <a:defRPr sz="1400"/>
            </a:lvl2pPr>
            <a:lvl3pPr marL="1371600" lvl="2" indent="-317500" algn="l">
              <a:lnSpc>
                <a:spcPct val="150000"/>
              </a:lnSpc>
              <a:spcBef>
                <a:spcPts val="500"/>
              </a:spcBef>
              <a:spcAft>
                <a:spcPts val="0"/>
              </a:spcAft>
              <a:buClr>
                <a:schemeClr val="dk1"/>
              </a:buClr>
              <a:buSzPts val="1400"/>
              <a:buChar char="•"/>
              <a:defRPr sz="1400"/>
            </a:lvl3pPr>
            <a:lvl4pPr marL="1828800" lvl="3" indent="-304800" algn="l">
              <a:lnSpc>
                <a:spcPct val="150000"/>
              </a:lnSpc>
              <a:spcBef>
                <a:spcPts val="500"/>
              </a:spcBef>
              <a:spcAft>
                <a:spcPts val="0"/>
              </a:spcAft>
              <a:buClr>
                <a:schemeClr val="dk1"/>
              </a:buClr>
              <a:buSzPts val="1200"/>
              <a:buChar char="•"/>
              <a:defRPr sz="1200"/>
            </a:lvl4pPr>
            <a:lvl5pPr marL="2286000" lvl="4" indent="-304800" algn="l">
              <a:lnSpc>
                <a:spcPct val="15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9"/>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libri"/>
                <a:ea typeface="Calibri"/>
                <a:cs typeface="Calibri"/>
                <a:sym typeface="Calibri"/>
              </a:defRPr>
            </a:lvl1pPr>
            <a:lvl2pPr marL="0" lvl="1" indent="0" algn="r">
              <a:spcBef>
                <a:spcPts val="0"/>
              </a:spcBef>
              <a:buNone/>
              <a:defRPr sz="1200">
                <a:solidFill>
                  <a:srgbClr val="888888"/>
                </a:solidFill>
                <a:latin typeface="Calibri"/>
                <a:ea typeface="Calibri"/>
                <a:cs typeface="Calibri"/>
                <a:sym typeface="Calibri"/>
              </a:defRPr>
            </a:lvl2pPr>
            <a:lvl3pPr marL="0" lvl="2" indent="0" algn="r">
              <a:spcBef>
                <a:spcPts val="0"/>
              </a:spcBef>
              <a:buNone/>
              <a:defRPr sz="1200">
                <a:solidFill>
                  <a:srgbClr val="888888"/>
                </a:solidFill>
                <a:latin typeface="Calibri"/>
                <a:ea typeface="Calibri"/>
                <a:cs typeface="Calibri"/>
                <a:sym typeface="Calibri"/>
              </a:defRPr>
            </a:lvl3pPr>
            <a:lvl4pPr marL="0" lvl="3" indent="0" algn="r">
              <a:spcBef>
                <a:spcPts val="0"/>
              </a:spcBef>
              <a:buNone/>
              <a:defRPr sz="1200">
                <a:solidFill>
                  <a:srgbClr val="888888"/>
                </a:solidFill>
                <a:latin typeface="Calibri"/>
                <a:ea typeface="Calibri"/>
                <a:cs typeface="Calibri"/>
                <a:sym typeface="Calibri"/>
              </a:defRPr>
            </a:lvl4pPr>
            <a:lvl5pPr marL="0" lvl="4" indent="0" algn="r">
              <a:spcBef>
                <a:spcPts val="0"/>
              </a:spcBef>
              <a:buNone/>
              <a:defRPr sz="1200">
                <a:solidFill>
                  <a:srgbClr val="888888"/>
                </a:solidFill>
                <a:latin typeface="Calibri"/>
                <a:ea typeface="Calibri"/>
                <a:cs typeface="Calibri"/>
                <a:sym typeface="Calibri"/>
              </a:defRPr>
            </a:lvl5pPr>
            <a:lvl6pPr marL="0" lvl="5" indent="0" algn="r">
              <a:spcBef>
                <a:spcPts val="0"/>
              </a:spcBef>
              <a:buNone/>
              <a:defRPr sz="1200">
                <a:solidFill>
                  <a:srgbClr val="888888"/>
                </a:solidFill>
                <a:latin typeface="Calibri"/>
                <a:ea typeface="Calibri"/>
                <a:cs typeface="Calibri"/>
                <a:sym typeface="Calibri"/>
              </a:defRPr>
            </a:lvl6pPr>
            <a:lvl7pPr marL="0" lvl="6" indent="0" algn="r">
              <a:spcBef>
                <a:spcPts val="0"/>
              </a:spcBef>
              <a:buNone/>
              <a:defRPr sz="1200">
                <a:solidFill>
                  <a:srgbClr val="888888"/>
                </a:solidFill>
                <a:latin typeface="Calibri"/>
                <a:ea typeface="Calibri"/>
                <a:cs typeface="Calibri"/>
                <a:sym typeface="Calibri"/>
              </a:defRPr>
            </a:lvl7pPr>
            <a:lvl8pPr marL="0" lvl="7" indent="0" algn="r">
              <a:spcBef>
                <a:spcPts val="0"/>
              </a:spcBef>
              <a:buNone/>
              <a:defRPr sz="1200">
                <a:solidFill>
                  <a:srgbClr val="888888"/>
                </a:solidFill>
                <a:latin typeface="Calibri"/>
                <a:ea typeface="Calibri"/>
                <a:cs typeface="Calibri"/>
                <a:sym typeface="Calibri"/>
              </a:defRPr>
            </a:lvl8pPr>
            <a:lvl9pPr marL="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9"/>
          <p:cNvSpPr>
            <a:spLocks noGrp="1"/>
          </p:cNvSpPr>
          <p:nvPr>
            <p:ph type="pic" idx="2"/>
          </p:nvPr>
        </p:nvSpPr>
        <p:spPr>
          <a:xfrm>
            <a:off x="736600" y="365125"/>
            <a:ext cx="2997200" cy="1781979"/>
          </a:xfrm>
          <a:prstGeom prst="rect">
            <a:avLst/>
          </a:prstGeom>
          <a:noFill/>
          <a:ln>
            <a:noFill/>
          </a:ln>
        </p:spPr>
      </p:sp>
      <p:sp>
        <p:nvSpPr>
          <p:cNvPr id="68" name="Google Shape;68;p19"/>
          <p:cNvSpPr>
            <a:spLocks noGrp="1"/>
          </p:cNvSpPr>
          <p:nvPr>
            <p:ph type="pic" idx="3"/>
          </p:nvPr>
        </p:nvSpPr>
        <p:spPr>
          <a:xfrm>
            <a:off x="4051300" y="365125"/>
            <a:ext cx="2997200" cy="1781979"/>
          </a:xfrm>
          <a:prstGeom prst="rect">
            <a:avLst/>
          </a:prstGeom>
          <a:noFill/>
          <a:ln>
            <a:noFill/>
          </a:ln>
        </p:spPr>
      </p:sp>
      <p:sp>
        <p:nvSpPr>
          <p:cNvPr id="69" name="Google Shape;69;p19"/>
          <p:cNvSpPr>
            <a:spLocks noGrp="1"/>
          </p:cNvSpPr>
          <p:nvPr>
            <p:ph type="pic" idx="4"/>
          </p:nvPr>
        </p:nvSpPr>
        <p:spPr>
          <a:xfrm>
            <a:off x="736600" y="2422525"/>
            <a:ext cx="2997200" cy="1781979"/>
          </a:xfrm>
          <a:prstGeom prst="rect">
            <a:avLst/>
          </a:prstGeom>
          <a:noFill/>
          <a:ln>
            <a:noFill/>
          </a:ln>
        </p:spPr>
      </p:sp>
      <p:sp>
        <p:nvSpPr>
          <p:cNvPr id="70" name="Google Shape;70;p19"/>
          <p:cNvSpPr>
            <a:spLocks noGrp="1"/>
          </p:cNvSpPr>
          <p:nvPr>
            <p:ph type="pic" idx="5"/>
          </p:nvPr>
        </p:nvSpPr>
        <p:spPr>
          <a:xfrm>
            <a:off x="4051300" y="2422525"/>
            <a:ext cx="2997200" cy="1781979"/>
          </a:xfrm>
          <a:prstGeom prst="rect">
            <a:avLst/>
          </a:prstGeom>
          <a:noFill/>
          <a:ln>
            <a:noFill/>
          </a:ln>
        </p:spPr>
      </p:sp>
      <p:sp>
        <p:nvSpPr>
          <p:cNvPr id="71" name="Google Shape;71;p19"/>
          <p:cNvSpPr>
            <a:spLocks noGrp="1"/>
          </p:cNvSpPr>
          <p:nvPr>
            <p:ph type="pic" idx="6"/>
          </p:nvPr>
        </p:nvSpPr>
        <p:spPr>
          <a:xfrm>
            <a:off x="736600" y="4479925"/>
            <a:ext cx="2997200" cy="1781979"/>
          </a:xfrm>
          <a:prstGeom prst="rect">
            <a:avLst/>
          </a:prstGeom>
          <a:noFill/>
          <a:ln>
            <a:noFill/>
          </a:ln>
        </p:spPr>
      </p:sp>
      <p:sp>
        <p:nvSpPr>
          <p:cNvPr id="72" name="Google Shape;72;p19"/>
          <p:cNvSpPr>
            <a:spLocks noGrp="1"/>
          </p:cNvSpPr>
          <p:nvPr>
            <p:ph type="pic" idx="7"/>
          </p:nvPr>
        </p:nvSpPr>
        <p:spPr>
          <a:xfrm>
            <a:off x="4051300" y="4479925"/>
            <a:ext cx="2997200" cy="1781979"/>
          </a:xfrm>
          <a:prstGeom prst="rect">
            <a:avLst/>
          </a:prstGeom>
          <a:noFill/>
          <a:ln>
            <a:noFill/>
          </a:ln>
        </p:spPr>
      </p:sp>
      <p:sp>
        <p:nvSpPr>
          <p:cNvPr id="73" name="Google Shape;73;p19"/>
          <p:cNvSpPr/>
          <p:nvPr/>
        </p:nvSpPr>
        <p:spPr>
          <a:xfrm>
            <a:off x="7781678" y="6303963"/>
            <a:ext cx="3014980" cy="554037"/>
          </a:xfrm>
          <a:prstGeom prst="rect">
            <a:avLst/>
          </a:prstGeom>
          <a:gradFill>
            <a:gsLst>
              <a:gs pos="0">
                <a:schemeClr val="accent5"/>
              </a:gs>
              <a:gs pos="50000">
                <a:schemeClr val="accent1"/>
              </a:gs>
              <a:gs pos="100000">
                <a:srgbClr val="E8995B"/>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74"/>
        <p:cNvGrpSpPr/>
        <p:nvPr/>
      </p:nvGrpSpPr>
      <p:grpSpPr>
        <a:xfrm>
          <a:off x="0" y="0"/>
          <a:ext cx="0" cy="0"/>
          <a:chOff x="0" y="0"/>
          <a:chExt cx="0" cy="0"/>
        </a:xfrm>
      </p:grpSpPr>
      <p:sp>
        <p:nvSpPr>
          <p:cNvPr id="75" name="Google Shape;75;p20"/>
          <p:cNvSpPr>
            <a:spLocks noGrp="1"/>
          </p:cNvSpPr>
          <p:nvPr>
            <p:ph type="pic" idx="2"/>
          </p:nvPr>
        </p:nvSpPr>
        <p:spPr>
          <a:xfrm>
            <a:off x="0" y="0"/>
            <a:ext cx="12192000" cy="6858000"/>
          </a:xfrm>
          <a:prstGeom prst="rect">
            <a:avLst/>
          </a:prstGeom>
          <a:noFill/>
          <a:ln>
            <a:noFill/>
          </a:ln>
        </p:spPr>
      </p:sp>
      <p:sp>
        <p:nvSpPr>
          <p:cNvPr id="76" name="Google Shape;76;p20"/>
          <p:cNvSpPr txBox="1">
            <a:spLocks noGrp="1"/>
          </p:cNvSpPr>
          <p:nvPr>
            <p:ph type="title"/>
          </p:nvPr>
        </p:nvSpPr>
        <p:spPr>
          <a:xfrm>
            <a:off x="4038600" y="4607137"/>
            <a:ext cx="4114800" cy="421480"/>
          </a:xfrm>
          <a:prstGeom prst="rect">
            <a:avLst/>
          </a:prstGeom>
          <a:gradFill>
            <a:gsLst>
              <a:gs pos="0">
                <a:schemeClr val="accent5"/>
              </a:gs>
              <a:gs pos="50000">
                <a:schemeClr val="accent1"/>
              </a:gs>
              <a:gs pos="100000">
                <a:srgbClr val="E8995B"/>
              </a:gs>
            </a:gsLst>
            <a:lin ang="10800000" scaled="0"/>
          </a:gra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Calibri"/>
              <a:buNone/>
              <a:defRPr sz="14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0"/>
          <p:cNvSpPr txBox="1">
            <a:spLocks noGrp="1"/>
          </p:cNvSpPr>
          <p:nvPr>
            <p:ph type="body" idx="1"/>
          </p:nvPr>
        </p:nvSpPr>
        <p:spPr>
          <a:xfrm>
            <a:off x="1478756" y="1569719"/>
            <a:ext cx="9234488" cy="2651443"/>
          </a:xfrm>
          <a:prstGeom prst="rect">
            <a:avLst/>
          </a:prstGeom>
          <a:noFill/>
          <a:ln>
            <a:noFill/>
          </a:ln>
        </p:spPr>
        <p:txBody>
          <a:bodyPr spcFirstLastPara="1" wrap="square" lIns="91425" tIns="45700" rIns="91425" bIns="45700" anchor="t" anchorCtr="0">
            <a:noAutofit/>
          </a:bodyPr>
          <a:lstStyle>
            <a:lvl1pPr marL="457200" lvl="0" indent="-228600" algn="ctr">
              <a:lnSpc>
                <a:spcPct val="150000"/>
              </a:lnSpc>
              <a:spcBef>
                <a:spcPts val="1000"/>
              </a:spcBef>
              <a:spcAft>
                <a:spcPts val="0"/>
              </a:spcAft>
              <a:buClr>
                <a:schemeClr val="lt1"/>
              </a:buClr>
              <a:buSzPts val="3200"/>
              <a:buNone/>
              <a:defRPr sz="3200"/>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2 Column">
  <p:cSld name="Content 2 Column">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a:off x="594519" y="1"/>
            <a:ext cx="11002962" cy="16232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1"/>
          <p:cNvSpPr>
            <a:spLocks noGrp="1"/>
          </p:cNvSpPr>
          <p:nvPr>
            <p:ph type="pic" idx="2"/>
          </p:nvPr>
        </p:nvSpPr>
        <p:spPr>
          <a:xfrm>
            <a:off x="6578601" y="1638300"/>
            <a:ext cx="5156200" cy="1892300"/>
          </a:xfrm>
          <a:prstGeom prst="rect">
            <a:avLst/>
          </a:prstGeom>
          <a:noFill/>
          <a:ln>
            <a:noFill/>
          </a:ln>
        </p:spPr>
      </p:sp>
      <p:sp>
        <p:nvSpPr>
          <p:cNvPr id="81" name="Google Shape;81;p21"/>
          <p:cNvSpPr>
            <a:spLocks noGrp="1"/>
          </p:cNvSpPr>
          <p:nvPr>
            <p:ph type="pic" idx="3"/>
          </p:nvPr>
        </p:nvSpPr>
        <p:spPr>
          <a:xfrm>
            <a:off x="469900" y="1638300"/>
            <a:ext cx="5156200" cy="1892300"/>
          </a:xfrm>
          <a:prstGeom prst="rect">
            <a:avLst/>
          </a:prstGeom>
          <a:noFill/>
          <a:ln>
            <a:noFill/>
          </a:ln>
        </p:spPr>
      </p:sp>
      <p:sp>
        <p:nvSpPr>
          <p:cNvPr id="82" name="Google Shape;82;p21"/>
          <p:cNvSpPr txBox="1">
            <a:spLocks noGrp="1"/>
          </p:cNvSpPr>
          <p:nvPr>
            <p:ph type="body" idx="1"/>
          </p:nvPr>
        </p:nvSpPr>
        <p:spPr>
          <a:xfrm>
            <a:off x="469107" y="3864355"/>
            <a:ext cx="5157787" cy="494506"/>
          </a:xfrm>
          <a:prstGeom prst="rect">
            <a:avLst/>
          </a:prstGeom>
          <a:noFill/>
          <a:ln>
            <a:noFill/>
          </a:ln>
        </p:spPr>
        <p:txBody>
          <a:bodyPr spcFirstLastPara="1" wrap="square" lIns="91425" tIns="45700" rIns="91425" bIns="45700" anchor="t" anchorCtr="0">
            <a:noAutofit/>
          </a:bodyPr>
          <a:lstStyle>
            <a:lvl1pPr marL="457200" lvl="0" indent="-228600" algn="l">
              <a:lnSpc>
                <a:spcPct val="150000"/>
              </a:lnSpc>
              <a:spcBef>
                <a:spcPts val="1000"/>
              </a:spcBef>
              <a:spcAft>
                <a:spcPts val="0"/>
              </a:spcAft>
              <a:buClr>
                <a:schemeClr val="dk1"/>
              </a:buClr>
              <a:buSzPts val="2400"/>
              <a:buNone/>
              <a:defRPr sz="2400"/>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150000"/>
              </a:lnSpc>
              <a:spcBef>
                <a:spcPts val="500"/>
              </a:spcBef>
              <a:spcAft>
                <a:spcPts val="0"/>
              </a:spcAft>
              <a:buClr>
                <a:schemeClr val="dk1"/>
              </a:buClr>
              <a:buSzPts val="1800"/>
              <a:buChar char="•"/>
              <a:defRPr/>
            </a:lvl4pPr>
            <a:lvl5pPr marL="2286000" lvl="4" indent="-342900" algn="l">
              <a:lnSpc>
                <a:spcPct val="15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1"/>
          <p:cNvSpPr txBox="1">
            <a:spLocks noGrp="1"/>
          </p:cNvSpPr>
          <p:nvPr>
            <p:ph type="body" idx="4"/>
          </p:nvPr>
        </p:nvSpPr>
        <p:spPr>
          <a:xfrm>
            <a:off x="469107" y="4531139"/>
            <a:ext cx="5157787" cy="2039144"/>
          </a:xfrm>
          <a:prstGeom prst="rect">
            <a:avLst/>
          </a:prstGeom>
          <a:noFill/>
          <a:ln>
            <a:noFill/>
          </a:ln>
        </p:spPr>
        <p:txBody>
          <a:bodyPr spcFirstLastPara="1" wrap="square" lIns="91425" tIns="45700" rIns="91425" bIns="45700" anchor="t" anchorCtr="0">
            <a:noAutofit/>
          </a:bodyPr>
          <a:lstStyle>
            <a:lvl1pPr marL="457200" lvl="0" indent="-342900" algn="l">
              <a:lnSpc>
                <a:spcPct val="150000"/>
              </a:lnSpc>
              <a:spcBef>
                <a:spcPts val="1000"/>
              </a:spcBef>
              <a:spcAft>
                <a:spcPts val="0"/>
              </a:spcAft>
              <a:buClr>
                <a:schemeClr val="dk1"/>
              </a:buClr>
              <a:buSzPts val="1800"/>
              <a:buChar char="•"/>
              <a:defRPr/>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150000"/>
              </a:lnSpc>
              <a:spcBef>
                <a:spcPts val="500"/>
              </a:spcBef>
              <a:spcAft>
                <a:spcPts val="0"/>
              </a:spcAft>
              <a:buClr>
                <a:schemeClr val="dk1"/>
              </a:buClr>
              <a:buSzPts val="1800"/>
              <a:buChar char="•"/>
              <a:defRPr/>
            </a:lvl4pPr>
            <a:lvl5pPr marL="2286000" lvl="4" indent="-342900" algn="l">
              <a:lnSpc>
                <a:spcPct val="15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1"/>
          <p:cNvSpPr txBox="1">
            <a:spLocks noGrp="1"/>
          </p:cNvSpPr>
          <p:nvPr>
            <p:ph type="body" idx="5"/>
          </p:nvPr>
        </p:nvSpPr>
        <p:spPr>
          <a:xfrm>
            <a:off x="6565107" y="3864355"/>
            <a:ext cx="5183188" cy="494506"/>
          </a:xfrm>
          <a:prstGeom prst="rect">
            <a:avLst/>
          </a:prstGeom>
          <a:noFill/>
          <a:ln>
            <a:noFill/>
          </a:ln>
        </p:spPr>
        <p:txBody>
          <a:bodyPr spcFirstLastPara="1" wrap="square" lIns="91425" tIns="45700" rIns="91425" bIns="45700" anchor="t" anchorCtr="0">
            <a:noAutofit/>
          </a:bodyPr>
          <a:lstStyle>
            <a:lvl1pPr marL="457200" lvl="0" indent="-228600" algn="l">
              <a:lnSpc>
                <a:spcPct val="150000"/>
              </a:lnSpc>
              <a:spcBef>
                <a:spcPts val="1000"/>
              </a:spcBef>
              <a:spcAft>
                <a:spcPts val="0"/>
              </a:spcAft>
              <a:buClr>
                <a:schemeClr val="dk1"/>
              </a:buClr>
              <a:buSzPts val="2400"/>
              <a:buNone/>
              <a:defRPr sz="2400"/>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150000"/>
              </a:lnSpc>
              <a:spcBef>
                <a:spcPts val="500"/>
              </a:spcBef>
              <a:spcAft>
                <a:spcPts val="0"/>
              </a:spcAft>
              <a:buClr>
                <a:schemeClr val="dk1"/>
              </a:buClr>
              <a:buSzPts val="1800"/>
              <a:buChar char="•"/>
              <a:defRPr/>
            </a:lvl4pPr>
            <a:lvl5pPr marL="2286000" lvl="4" indent="-342900" algn="l">
              <a:lnSpc>
                <a:spcPct val="15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1"/>
          <p:cNvSpPr txBox="1">
            <a:spLocks noGrp="1"/>
          </p:cNvSpPr>
          <p:nvPr>
            <p:ph type="body" idx="6"/>
          </p:nvPr>
        </p:nvSpPr>
        <p:spPr>
          <a:xfrm>
            <a:off x="6565107" y="4531139"/>
            <a:ext cx="5183188" cy="2039144"/>
          </a:xfrm>
          <a:prstGeom prst="rect">
            <a:avLst/>
          </a:prstGeom>
          <a:noFill/>
          <a:ln>
            <a:noFill/>
          </a:ln>
        </p:spPr>
        <p:txBody>
          <a:bodyPr spcFirstLastPara="1" wrap="square" lIns="91425" tIns="45700" rIns="91425" bIns="45700" anchor="t" anchorCtr="0">
            <a:noAutofit/>
          </a:bodyPr>
          <a:lstStyle>
            <a:lvl1pPr marL="457200" lvl="0" indent="-342900" algn="l">
              <a:lnSpc>
                <a:spcPct val="150000"/>
              </a:lnSpc>
              <a:spcBef>
                <a:spcPts val="1000"/>
              </a:spcBef>
              <a:spcAft>
                <a:spcPts val="0"/>
              </a:spcAft>
              <a:buClr>
                <a:schemeClr val="dk1"/>
              </a:buClr>
              <a:buSzPts val="1800"/>
              <a:buChar char="•"/>
              <a:defRPr/>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150000"/>
              </a:lnSpc>
              <a:spcBef>
                <a:spcPts val="500"/>
              </a:spcBef>
              <a:spcAft>
                <a:spcPts val="0"/>
              </a:spcAft>
              <a:buClr>
                <a:schemeClr val="dk1"/>
              </a:buClr>
              <a:buSzPts val="1800"/>
              <a:buChar char="•"/>
              <a:defRPr/>
            </a:lvl4pPr>
            <a:lvl5pPr marL="2286000" lvl="4" indent="-342900" algn="l">
              <a:lnSpc>
                <a:spcPct val="15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1"/>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3 Column">
  <p:cSld name="Content 3 Column">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594519" y="1"/>
            <a:ext cx="11002962" cy="16232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2"/>
          <p:cNvSpPr txBox="1">
            <a:spLocks noGrp="1"/>
          </p:cNvSpPr>
          <p:nvPr>
            <p:ph type="body" idx="1"/>
          </p:nvPr>
        </p:nvSpPr>
        <p:spPr>
          <a:xfrm>
            <a:off x="960121" y="3669506"/>
            <a:ext cx="3108326" cy="2566988"/>
          </a:xfrm>
          <a:prstGeom prst="rect">
            <a:avLst/>
          </a:prstGeom>
          <a:noFill/>
          <a:ln>
            <a:noFill/>
          </a:ln>
        </p:spPr>
        <p:txBody>
          <a:bodyPr spcFirstLastPara="1" wrap="square" lIns="91425" tIns="45700" rIns="91425" bIns="45700" anchor="t" anchorCtr="0">
            <a:noAutofit/>
          </a:bodyPr>
          <a:lstStyle>
            <a:lvl1pPr marL="457200" lvl="0" indent="-228600" algn="l">
              <a:lnSpc>
                <a:spcPct val="150000"/>
              </a:lnSpc>
              <a:spcBef>
                <a:spcPts val="1000"/>
              </a:spcBef>
              <a:spcAft>
                <a:spcPts val="0"/>
              </a:spcAft>
              <a:buClr>
                <a:schemeClr val="dk1"/>
              </a:buClr>
              <a:buSzPts val="2400"/>
              <a:buFont typeface="Noto Sans Symbols"/>
              <a:buNone/>
              <a:defRPr sz="2400"/>
            </a:lvl1pPr>
            <a:lvl2pPr marL="914400" lvl="1" indent="-317500" algn="l">
              <a:lnSpc>
                <a:spcPct val="150000"/>
              </a:lnSpc>
              <a:spcBef>
                <a:spcPts val="500"/>
              </a:spcBef>
              <a:spcAft>
                <a:spcPts val="0"/>
              </a:spcAft>
              <a:buClr>
                <a:schemeClr val="dk1"/>
              </a:buClr>
              <a:buSzPts val="1400"/>
              <a:buFont typeface="Noto Sans Symbols"/>
              <a:buChar char="▪"/>
              <a:defRPr/>
            </a:lvl2pPr>
            <a:lvl3pPr marL="1371600" lvl="2" indent="-317500" algn="l">
              <a:lnSpc>
                <a:spcPct val="150000"/>
              </a:lnSpc>
              <a:spcBef>
                <a:spcPts val="500"/>
              </a:spcBef>
              <a:spcAft>
                <a:spcPts val="0"/>
              </a:spcAft>
              <a:buClr>
                <a:schemeClr val="dk1"/>
              </a:buClr>
              <a:buSzPts val="1400"/>
              <a:buFont typeface="Noto Sans Symbols"/>
              <a:buChar char="▪"/>
              <a:defRPr/>
            </a:lvl3pPr>
            <a:lvl4pPr marL="1828800" lvl="3" indent="-304800" algn="l">
              <a:lnSpc>
                <a:spcPct val="150000"/>
              </a:lnSpc>
              <a:spcBef>
                <a:spcPts val="500"/>
              </a:spcBef>
              <a:spcAft>
                <a:spcPts val="0"/>
              </a:spcAft>
              <a:buClr>
                <a:schemeClr val="dk1"/>
              </a:buClr>
              <a:buSzPts val="1200"/>
              <a:buFont typeface="Noto Sans Symbols"/>
              <a:buChar char="▪"/>
              <a:defRPr/>
            </a:lvl4pPr>
            <a:lvl5pPr marL="2286000" lvl="4" indent="-304800" algn="l">
              <a:lnSpc>
                <a:spcPct val="150000"/>
              </a:lnSpc>
              <a:spcBef>
                <a:spcPts val="500"/>
              </a:spcBef>
              <a:spcAft>
                <a:spcPts val="0"/>
              </a:spcAft>
              <a:buClr>
                <a:schemeClr val="dk1"/>
              </a:buClr>
              <a:buSzPts val="12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22"/>
          <p:cNvSpPr>
            <a:spLocks noGrp="1"/>
          </p:cNvSpPr>
          <p:nvPr>
            <p:ph type="pic" idx="2"/>
          </p:nvPr>
        </p:nvSpPr>
        <p:spPr>
          <a:xfrm>
            <a:off x="960438" y="1624013"/>
            <a:ext cx="3108325" cy="1892300"/>
          </a:xfrm>
          <a:prstGeom prst="rect">
            <a:avLst/>
          </a:prstGeom>
          <a:noFill/>
          <a:ln>
            <a:noFill/>
          </a:ln>
        </p:spPr>
      </p:sp>
      <p:sp>
        <p:nvSpPr>
          <p:cNvPr id="91" name="Google Shape;91;p22"/>
          <p:cNvSpPr>
            <a:spLocks noGrp="1"/>
          </p:cNvSpPr>
          <p:nvPr>
            <p:ph type="pic" idx="3"/>
          </p:nvPr>
        </p:nvSpPr>
        <p:spPr>
          <a:xfrm>
            <a:off x="4542155" y="1623219"/>
            <a:ext cx="3108325" cy="1892300"/>
          </a:xfrm>
          <a:prstGeom prst="rect">
            <a:avLst/>
          </a:prstGeom>
          <a:noFill/>
          <a:ln>
            <a:noFill/>
          </a:ln>
        </p:spPr>
      </p:sp>
      <p:sp>
        <p:nvSpPr>
          <p:cNvPr id="92" name="Google Shape;92;p22"/>
          <p:cNvSpPr>
            <a:spLocks noGrp="1"/>
          </p:cNvSpPr>
          <p:nvPr>
            <p:ph type="pic" idx="4"/>
          </p:nvPr>
        </p:nvSpPr>
        <p:spPr>
          <a:xfrm>
            <a:off x="8122920" y="1623219"/>
            <a:ext cx="3108325" cy="1892300"/>
          </a:xfrm>
          <a:prstGeom prst="rect">
            <a:avLst/>
          </a:prstGeom>
          <a:noFill/>
          <a:ln>
            <a:noFill/>
          </a:ln>
        </p:spPr>
      </p:sp>
      <p:sp>
        <p:nvSpPr>
          <p:cNvPr id="93" name="Google Shape;93;p22"/>
          <p:cNvSpPr txBox="1">
            <a:spLocks noGrp="1"/>
          </p:cNvSpPr>
          <p:nvPr>
            <p:ph type="body" idx="5"/>
          </p:nvPr>
        </p:nvSpPr>
        <p:spPr>
          <a:xfrm>
            <a:off x="4541837" y="3681412"/>
            <a:ext cx="3108326" cy="2566988"/>
          </a:xfrm>
          <a:prstGeom prst="rect">
            <a:avLst/>
          </a:prstGeom>
          <a:noFill/>
          <a:ln>
            <a:noFill/>
          </a:ln>
        </p:spPr>
        <p:txBody>
          <a:bodyPr spcFirstLastPara="1" wrap="square" lIns="91425" tIns="45700" rIns="91425" bIns="45700" anchor="t" anchorCtr="0">
            <a:noAutofit/>
          </a:bodyPr>
          <a:lstStyle>
            <a:lvl1pPr marL="457200" lvl="0" indent="-228600" algn="l">
              <a:lnSpc>
                <a:spcPct val="150000"/>
              </a:lnSpc>
              <a:spcBef>
                <a:spcPts val="1000"/>
              </a:spcBef>
              <a:spcAft>
                <a:spcPts val="0"/>
              </a:spcAft>
              <a:buClr>
                <a:schemeClr val="dk1"/>
              </a:buClr>
              <a:buSzPts val="2400"/>
              <a:buFont typeface="Noto Sans Symbols"/>
              <a:buNone/>
              <a:defRPr sz="2400"/>
            </a:lvl1pPr>
            <a:lvl2pPr marL="914400" lvl="1" indent="-317500" algn="l">
              <a:lnSpc>
                <a:spcPct val="150000"/>
              </a:lnSpc>
              <a:spcBef>
                <a:spcPts val="500"/>
              </a:spcBef>
              <a:spcAft>
                <a:spcPts val="0"/>
              </a:spcAft>
              <a:buClr>
                <a:schemeClr val="dk1"/>
              </a:buClr>
              <a:buSzPts val="1400"/>
              <a:buFont typeface="Noto Sans Symbols"/>
              <a:buChar char="▪"/>
              <a:defRPr/>
            </a:lvl2pPr>
            <a:lvl3pPr marL="1371600" lvl="2" indent="-317500" algn="l">
              <a:lnSpc>
                <a:spcPct val="150000"/>
              </a:lnSpc>
              <a:spcBef>
                <a:spcPts val="500"/>
              </a:spcBef>
              <a:spcAft>
                <a:spcPts val="0"/>
              </a:spcAft>
              <a:buClr>
                <a:schemeClr val="dk1"/>
              </a:buClr>
              <a:buSzPts val="1400"/>
              <a:buFont typeface="Noto Sans Symbols"/>
              <a:buChar char="▪"/>
              <a:defRPr/>
            </a:lvl3pPr>
            <a:lvl4pPr marL="1828800" lvl="3" indent="-304800" algn="l">
              <a:lnSpc>
                <a:spcPct val="150000"/>
              </a:lnSpc>
              <a:spcBef>
                <a:spcPts val="500"/>
              </a:spcBef>
              <a:spcAft>
                <a:spcPts val="0"/>
              </a:spcAft>
              <a:buClr>
                <a:schemeClr val="dk1"/>
              </a:buClr>
              <a:buSzPts val="1200"/>
              <a:buFont typeface="Noto Sans Symbols"/>
              <a:buChar char="▪"/>
              <a:defRPr/>
            </a:lvl4pPr>
            <a:lvl5pPr marL="2286000" lvl="4" indent="-304800" algn="l">
              <a:lnSpc>
                <a:spcPct val="150000"/>
              </a:lnSpc>
              <a:spcBef>
                <a:spcPts val="500"/>
              </a:spcBef>
              <a:spcAft>
                <a:spcPts val="0"/>
              </a:spcAft>
              <a:buClr>
                <a:schemeClr val="dk1"/>
              </a:buClr>
              <a:buSzPts val="12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2"/>
          <p:cNvSpPr txBox="1">
            <a:spLocks noGrp="1"/>
          </p:cNvSpPr>
          <p:nvPr>
            <p:ph type="body" idx="6"/>
          </p:nvPr>
        </p:nvSpPr>
        <p:spPr>
          <a:xfrm>
            <a:off x="8122919" y="3681412"/>
            <a:ext cx="3108326" cy="2566988"/>
          </a:xfrm>
          <a:prstGeom prst="rect">
            <a:avLst/>
          </a:prstGeom>
          <a:noFill/>
          <a:ln>
            <a:noFill/>
          </a:ln>
        </p:spPr>
        <p:txBody>
          <a:bodyPr spcFirstLastPara="1" wrap="square" lIns="91425" tIns="45700" rIns="91425" bIns="45700" anchor="t" anchorCtr="0">
            <a:noAutofit/>
          </a:bodyPr>
          <a:lstStyle>
            <a:lvl1pPr marL="457200" lvl="0" indent="-228600" algn="l">
              <a:lnSpc>
                <a:spcPct val="150000"/>
              </a:lnSpc>
              <a:spcBef>
                <a:spcPts val="1000"/>
              </a:spcBef>
              <a:spcAft>
                <a:spcPts val="0"/>
              </a:spcAft>
              <a:buClr>
                <a:schemeClr val="dk1"/>
              </a:buClr>
              <a:buSzPts val="2400"/>
              <a:buFont typeface="Noto Sans Symbols"/>
              <a:buNone/>
              <a:defRPr sz="2400"/>
            </a:lvl1pPr>
            <a:lvl2pPr marL="914400" lvl="1" indent="-317500" algn="l">
              <a:lnSpc>
                <a:spcPct val="150000"/>
              </a:lnSpc>
              <a:spcBef>
                <a:spcPts val="500"/>
              </a:spcBef>
              <a:spcAft>
                <a:spcPts val="0"/>
              </a:spcAft>
              <a:buClr>
                <a:schemeClr val="dk1"/>
              </a:buClr>
              <a:buSzPts val="1400"/>
              <a:buFont typeface="Noto Sans Symbols"/>
              <a:buChar char="▪"/>
              <a:defRPr/>
            </a:lvl2pPr>
            <a:lvl3pPr marL="1371600" lvl="2" indent="-317500" algn="l">
              <a:lnSpc>
                <a:spcPct val="150000"/>
              </a:lnSpc>
              <a:spcBef>
                <a:spcPts val="500"/>
              </a:spcBef>
              <a:spcAft>
                <a:spcPts val="0"/>
              </a:spcAft>
              <a:buClr>
                <a:schemeClr val="dk1"/>
              </a:buClr>
              <a:buSzPts val="1400"/>
              <a:buFont typeface="Noto Sans Symbols"/>
              <a:buChar char="▪"/>
              <a:defRPr/>
            </a:lvl3pPr>
            <a:lvl4pPr marL="1828800" lvl="3" indent="-304800" algn="l">
              <a:lnSpc>
                <a:spcPct val="150000"/>
              </a:lnSpc>
              <a:spcBef>
                <a:spcPts val="500"/>
              </a:spcBef>
              <a:spcAft>
                <a:spcPts val="0"/>
              </a:spcAft>
              <a:buClr>
                <a:schemeClr val="dk1"/>
              </a:buClr>
              <a:buSzPts val="1200"/>
              <a:buFont typeface="Noto Sans Symbols"/>
              <a:buChar char="▪"/>
              <a:defRPr/>
            </a:lvl4pPr>
            <a:lvl5pPr marL="2286000" lvl="4" indent="-304800" algn="l">
              <a:lnSpc>
                <a:spcPct val="150000"/>
              </a:lnSpc>
              <a:spcBef>
                <a:spcPts val="500"/>
              </a:spcBef>
              <a:spcAft>
                <a:spcPts val="0"/>
              </a:spcAft>
              <a:buClr>
                <a:schemeClr val="dk1"/>
              </a:buClr>
              <a:buSzPts val="12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22"/>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mmary">
  <p:cSld name="Summary">
    <p:spTree>
      <p:nvGrpSpPr>
        <p:cNvPr id="1" name="Shape 96"/>
        <p:cNvGrpSpPr/>
        <p:nvPr/>
      </p:nvGrpSpPr>
      <p:grpSpPr>
        <a:xfrm>
          <a:off x="0" y="0"/>
          <a:ext cx="0" cy="0"/>
          <a:chOff x="0" y="0"/>
          <a:chExt cx="0" cy="0"/>
        </a:xfrm>
      </p:grpSpPr>
      <p:sp>
        <p:nvSpPr>
          <p:cNvPr id="97" name="Google Shape;97;p23"/>
          <p:cNvSpPr>
            <a:spLocks noGrp="1"/>
          </p:cNvSpPr>
          <p:nvPr>
            <p:ph type="pic" idx="2"/>
          </p:nvPr>
        </p:nvSpPr>
        <p:spPr>
          <a:xfrm>
            <a:off x="0" y="0"/>
            <a:ext cx="5416550" cy="6858000"/>
          </a:xfrm>
          <a:prstGeom prst="rect">
            <a:avLst/>
          </a:prstGeom>
          <a:noFill/>
          <a:ln>
            <a:noFill/>
          </a:ln>
        </p:spPr>
      </p:sp>
      <p:sp>
        <p:nvSpPr>
          <p:cNvPr id="98" name="Google Shape;98;p23"/>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libri"/>
                <a:ea typeface="Calibri"/>
                <a:cs typeface="Calibri"/>
                <a:sym typeface="Calibri"/>
              </a:defRPr>
            </a:lvl1pPr>
            <a:lvl2pPr marL="0" lvl="1" indent="0" algn="r">
              <a:spcBef>
                <a:spcPts val="0"/>
              </a:spcBef>
              <a:buNone/>
              <a:defRPr sz="1200">
                <a:solidFill>
                  <a:srgbClr val="888888"/>
                </a:solidFill>
                <a:latin typeface="Calibri"/>
                <a:ea typeface="Calibri"/>
                <a:cs typeface="Calibri"/>
                <a:sym typeface="Calibri"/>
              </a:defRPr>
            </a:lvl2pPr>
            <a:lvl3pPr marL="0" lvl="2" indent="0" algn="r">
              <a:spcBef>
                <a:spcPts val="0"/>
              </a:spcBef>
              <a:buNone/>
              <a:defRPr sz="1200">
                <a:solidFill>
                  <a:srgbClr val="888888"/>
                </a:solidFill>
                <a:latin typeface="Calibri"/>
                <a:ea typeface="Calibri"/>
                <a:cs typeface="Calibri"/>
                <a:sym typeface="Calibri"/>
              </a:defRPr>
            </a:lvl3pPr>
            <a:lvl4pPr marL="0" lvl="3" indent="0" algn="r">
              <a:spcBef>
                <a:spcPts val="0"/>
              </a:spcBef>
              <a:buNone/>
              <a:defRPr sz="1200">
                <a:solidFill>
                  <a:srgbClr val="888888"/>
                </a:solidFill>
                <a:latin typeface="Calibri"/>
                <a:ea typeface="Calibri"/>
                <a:cs typeface="Calibri"/>
                <a:sym typeface="Calibri"/>
              </a:defRPr>
            </a:lvl4pPr>
            <a:lvl5pPr marL="0" lvl="4" indent="0" algn="r">
              <a:spcBef>
                <a:spcPts val="0"/>
              </a:spcBef>
              <a:buNone/>
              <a:defRPr sz="1200">
                <a:solidFill>
                  <a:srgbClr val="888888"/>
                </a:solidFill>
                <a:latin typeface="Calibri"/>
                <a:ea typeface="Calibri"/>
                <a:cs typeface="Calibri"/>
                <a:sym typeface="Calibri"/>
              </a:defRPr>
            </a:lvl5pPr>
            <a:lvl6pPr marL="0" lvl="5" indent="0" algn="r">
              <a:spcBef>
                <a:spcPts val="0"/>
              </a:spcBef>
              <a:buNone/>
              <a:defRPr sz="1200">
                <a:solidFill>
                  <a:srgbClr val="888888"/>
                </a:solidFill>
                <a:latin typeface="Calibri"/>
                <a:ea typeface="Calibri"/>
                <a:cs typeface="Calibri"/>
                <a:sym typeface="Calibri"/>
              </a:defRPr>
            </a:lvl6pPr>
            <a:lvl7pPr marL="0" lvl="6" indent="0" algn="r">
              <a:spcBef>
                <a:spcPts val="0"/>
              </a:spcBef>
              <a:buNone/>
              <a:defRPr sz="1200">
                <a:solidFill>
                  <a:srgbClr val="888888"/>
                </a:solidFill>
                <a:latin typeface="Calibri"/>
                <a:ea typeface="Calibri"/>
                <a:cs typeface="Calibri"/>
                <a:sym typeface="Calibri"/>
              </a:defRPr>
            </a:lvl7pPr>
            <a:lvl8pPr marL="0" lvl="7" indent="0" algn="r">
              <a:spcBef>
                <a:spcPts val="0"/>
              </a:spcBef>
              <a:buNone/>
              <a:defRPr sz="1200">
                <a:solidFill>
                  <a:srgbClr val="888888"/>
                </a:solidFill>
                <a:latin typeface="Calibri"/>
                <a:ea typeface="Calibri"/>
                <a:cs typeface="Calibri"/>
                <a:sym typeface="Calibri"/>
              </a:defRPr>
            </a:lvl8pPr>
            <a:lvl9pPr marL="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23"/>
          <p:cNvSpPr txBox="1">
            <a:spLocks noGrp="1"/>
          </p:cNvSpPr>
          <p:nvPr>
            <p:ph type="body" idx="1"/>
          </p:nvPr>
        </p:nvSpPr>
        <p:spPr>
          <a:xfrm>
            <a:off x="6096000" y="1661160"/>
            <a:ext cx="4646246" cy="2218585"/>
          </a:xfrm>
          <a:prstGeom prst="rect">
            <a:avLst/>
          </a:prstGeom>
          <a:noFill/>
          <a:ln>
            <a:noFill/>
          </a:ln>
        </p:spPr>
        <p:txBody>
          <a:bodyPr spcFirstLastPara="1" wrap="square" lIns="91425" tIns="45700" rIns="91425" bIns="45700" anchor="t" anchorCtr="0">
            <a:noAutofit/>
          </a:bodyPr>
          <a:lstStyle>
            <a:lvl1pPr marL="457200" lvl="0" indent="-330200" algn="l">
              <a:lnSpc>
                <a:spcPct val="150000"/>
              </a:lnSpc>
              <a:spcBef>
                <a:spcPts val="1000"/>
              </a:spcBef>
              <a:spcAft>
                <a:spcPts val="0"/>
              </a:spcAft>
              <a:buClr>
                <a:schemeClr val="dk1"/>
              </a:buClr>
              <a:buSzPts val="1600"/>
              <a:buChar char="•"/>
              <a:defRPr/>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150000"/>
              </a:lnSpc>
              <a:spcBef>
                <a:spcPts val="500"/>
              </a:spcBef>
              <a:spcAft>
                <a:spcPts val="0"/>
              </a:spcAft>
              <a:buClr>
                <a:schemeClr val="dk1"/>
              </a:buClr>
              <a:buSzPts val="1800"/>
              <a:buChar char="•"/>
              <a:defRPr/>
            </a:lvl4pPr>
            <a:lvl5pPr marL="2286000" lvl="4" indent="-342900" algn="l">
              <a:lnSpc>
                <a:spcPct val="15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3"/>
          <p:cNvSpPr txBox="1"/>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101" name="Google Shape;101;p23"/>
          <p:cNvSpPr txBox="1">
            <a:spLocks noGrp="1"/>
          </p:cNvSpPr>
          <p:nvPr>
            <p:ph type="title"/>
          </p:nvPr>
        </p:nvSpPr>
        <p:spPr>
          <a:xfrm>
            <a:off x="6095999" y="612037"/>
            <a:ext cx="5897218" cy="884238"/>
          </a:xfrm>
          <a:prstGeom prst="rect">
            <a:avLst/>
          </a:prstGeom>
          <a:noFill/>
          <a:ln>
            <a:noFill/>
          </a:ln>
        </p:spPr>
        <p:txBody>
          <a:bodyPr spcFirstLastPara="1" wrap="square" lIns="91425" tIns="45700" rIns="91425" bIns="45700" anchor="t" anchorCtr="0">
            <a:noAutofit/>
          </a:bodyPr>
          <a:lstStyle>
            <a:lvl1pPr lvl="0" algn="l">
              <a:lnSpc>
                <a:spcPct val="150000"/>
              </a:lnSpc>
              <a:spcBef>
                <a:spcPts val="1000"/>
              </a:spcBef>
              <a:spcAft>
                <a:spcPts val="0"/>
              </a:spcAft>
              <a:buClr>
                <a:schemeClr val="dk1"/>
              </a:buClr>
              <a:buSzPts val="3200"/>
              <a:buFont typeface="Calibri"/>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3"/>
          <p:cNvSpPr/>
          <p:nvPr/>
        </p:nvSpPr>
        <p:spPr>
          <a:xfrm>
            <a:off x="6107044" y="6303963"/>
            <a:ext cx="3014980" cy="554037"/>
          </a:xfrm>
          <a:prstGeom prst="rect">
            <a:avLst/>
          </a:prstGeom>
          <a:gradFill>
            <a:gsLst>
              <a:gs pos="0">
                <a:schemeClr val="accent5"/>
              </a:gs>
              <a:gs pos="50000">
                <a:schemeClr val="accent1"/>
              </a:gs>
              <a:gs pos="100000">
                <a:srgbClr val="E8995B"/>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594519" y="365125"/>
            <a:ext cx="11002962" cy="82391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9"/>
          <p:cNvSpPr txBox="1">
            <a:spLocks noGrp="1"/>
          </p:cNvSpPr>
          <p:nvPr>
            <p:ph type="body" idx="1"/>
          </p:nvPr>
        </p:nvSpPr>
        <p:spPr>
          <a:xfrm>
            <a:off x="594519" y="1365813"/>
            <a:ext cx="10989920" cy="481115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5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15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150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50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9"/>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fwsprimary.wim.usgs.gov/wetlands/apps/wetlands-mapper/"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hyperlink" Target="https://www.usgs.gov/ngp-standards-and-specifications/elevation-derived-hydrography-specifications"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82927DE-0223-A933-E362-B8C4DBAB39B4}"/>
              </a:ext>
              <a:ext uri="{C183D7F6-B498-43B3-948B-1728B52AA6E4}">
                <adec:decorative xmlns:adec="http://schemas.microsoft.com/office/drawing/2017/decorative" val="1"/>
              </a:ext>
            </a:extLst>
          </p:cNvPr>
          <p:cNvPicPr>
            <a:picLocks noGrp="1" noChangeAspect="1"/>
          </p:cNvPicPr>
          <p:nvPr>
            <p:ph type="pic" idx="2"/>
          </p:nvPr>
        </p:nvPicPr>
        <p:blipFill>
          <a:blip r:embed="rId2"/>
          <a:srcRect l="24362" r="24362"/>
          <a:stretch>
            <a:fillRect/>
          </a:stretch>
        </p:blipFill>
        <p:spPr/>
      </p:pic>
      <p:sp>
        <p:nvSpPr>
          <p:cNvPr id="6" name="Title 5">
            <a:extLst>
              <a:ext uri="{FF2B5EF4-FFF2-40B4-BE49-F238E27FC236}">
                <a16:creationId xmlns:a16="http://schemas.microsoft.com/office/drawing/2014/main" id="{9173A465-612F-3D94-A546-DB59D41B6B65}"/>
              </a:ext>
            </a:extLst>
          </p:cNvPr>
          <p:cNvSpPr>
            <a:spLocks noGrp="1"/>
          </p:cNvSpPr>
          <p:nvPr>
            <p:ph type="title"/>
          </p:nvPr>
        </p:nvSpPr>
        <p:spPr>
          <a:xfrm>
            <a:off x="7068818" y="108155"/>
            <a:ext cx="5123181" cy="1970719"/>
          </a:xfrm>
        </p:spPr>
        <p:txBody>
          <a:bodyPr/>
          <a:lstStyle/>
          <a:p>
            <a:r>
              <a:rPr lang="en-US" sz="3600" dirty="0">
                <a:effectLst/>
                <a:latin typeface="Century Gothic" panose="020B0502020202020204" pitchFamily="34" charset="0"/>
                <a:ea typeface="Calibri" panose="020F0502020204030204" pitchFamily="34" charset="0"/>
                <a:cs typeface="Times New Roman" panose="02020603050405020304" pitchFamily="18" charset="0"/>
              </a:rPr>
              <a:t>Forum Breakout Topic</a:t>
            </a:r>
            <a:br>
              <a:rPr lang="en-US" sz="3600" dirty="0">
                <a:effectLst/>
                <a:latin typeface="Century Gothic" panose="020B0502020202020204" pitchFamily="34" charset="0"/>
                <a:ea typeface="Calibri" panose="020F0502020204030204" pitchFamily="34" charset="0"/>
                <a:cs typeface="Times New Roman" panose="02020603050405020304" pitchFamily="18" charset="0"/>
              </a:rPr>
            </a:br>
            <a:r>
              <a:rPr lang="en-US" sz="3600" dirty="0">
                <a:effectLst/>
                <a:latin typeface="Century Gothic" panose="020B0502020202020204" pitchFamily="34" charset="0"/>
                <a:ea typeface="Calibri" panose="020F0502020204030204" pitchFamily="34" charset="0"/>
                <a:cs typeface="Times New Roman" panose="02020603050405020304" pitchFamily="18" charset="0"/>
              </a:rPr>
              <a:t>Waters Initiatives</a:t>
            </a:r>
            <a:endParaRPr lang="en-US" sz="3600" dirty="0"/>
          </a:p>
        </p:txBody>
      </p:sp>
      <p:sp>
        <p:nvSpPr>
          <p:cNvPr id="7" name="Text Placeholder 6">
            <a:extLst>
              <a:ext uri="{FF2B5EF4-FFF2-40B4-BE49-F238E27FC236}">
                <a16:creationId xmlns:a16="http://schemas.microsoft.com/office/drawing/2014/main" id="{5329F0B0-55F0-D43A-BC47-053B42168359}"/>
              </a:ext>
            </a:extLst>
          </p:cNvPr>
          <p:cNvSpPr>
            <a:spLocks noGrp="1"/>
          </p:cNvSpPr>
          <p:nvPr>
            <p:ph type="body" idx="1"/>
          </p:nvPr>
        </p:nvSpPr>
        <p:spPr/>
        <p:txBody>
          <a:bodyPr/>
          <a:lstStyle/>
          <a:p>
            <a:pPr marL="0" marR="0">
              <a:spcBef>
                <a:spcPts val="0"/>
              </a:spcBef>
              <a:spcAft>
                <a:spcPts val="6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National Hydrography Dataset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Watershed Boundary Dataset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p>
          <a:p>
            <a:pPr marL="0" marR="0">
              <a:spcBef>
                <a:spcPts val="0"/>
              </a:spcBef>
              <a:spcAft>
                <a:spcPts val="600"/>
              </a:spcAft>
            </a:pP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Flood Plain Mapping</a:t>
            </a:r>
          </a:p>
          <a:p>
            <a:pPr marL="0" marR="0">
              <a:spcBef>
                <a:spcPts val="0"/>
              </a:spcBef>
              <a:spcAft>
                <a:spcPts val="600"/>
              </a:spcAft>
            </a:pPr>
            <a:endParaRPr lang="en-US" sz="2000" dirty="0">
              <a:latin typeface="Century Gothic" panose="020B050202020202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2000" dirty="0">
                <a:latin typeface="Century Gothic" panose="020B0502020202020204" pitchFamily="34" charset="0"/>
                <a:ea typeface="Calibri" panose="020F0502020204030204" pitchFamily="34" charset="0"/>
                <a:cs typeface="Times New Roman" panose="02020603050405020304" pitchFamily="18" charset="0"/>
              </a:rPr>
              <a:t>- Other????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8259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8" name="Picture 7" descr="The National Hydrography Datasets depict the Nation’s surface waters of streams, lakes, and watersheds.">
            <a:extLst>
              <a:ext uri="{FF2B5EF4-FFF2-40B4-BE49-F238E27FC236}">
                <a16:creationId xmlns:a16="http://schemas.microsoft.com/office/drawing/2014/main" id="{CE58C8F0-B35D-1AEF-0AD4-2495C4A485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0451" y="917643"/>
            <a:ext cx="5421549" cy="5940358"/>
          </a:xfrm>
          <a:prstGeom prst="rect">
            <a:avLst/>
          </a:prstGeom>
          <a:noFill/>
          <a:ln>
            <a:noFill/>
          </a:ln>
        </p:spPr>
      </p:pic>
      <p:pic>
        <p:nvPicPr>
          <p:cNvPr id="2" name="Google Shape;146;p4" descr="close up of computer code">
            <a:extLst>
              <a:ext uri="{FF2B5EF4-FFF2-40B4-BE49-F238E27FC236}">
                <a16:creationId xmlns:a16="http://schemas.microsoft.com/office/drawing/2014/main" id="{C30B4B08-A86C-21A4-1202-A24D43138B46}"/>
              </a:ext>
            </a:extLst>
          </p:cNvPr>
          <p:cNvPicPr preferRelativeResize="0">
            <a:picLocks noGrp="1"/>
          </p:cNvPicPr>
          <p:nvPr>
            <p:ph type="pic" idx="2"/>
          </p:nvPr>
        </p:nvPicPr>
        <p:blipFill rotWithShape="1">
          <a:blip r:embed="rId4">
            <a:alphaModFix/>
          </a:blip>
          <a:srcRect l="20370" r="20369"/>
          <a:stretch/>
        </p:blipFill>
        <p:spPr>
          <a:xfrm>
            <a:off x="0" y="0"/>
            <a:ext cx="6096000" cy="6867922"/>
          </a:xfrm>
          <a:prstGeom prst="rect">
            <a:avLst/>
          </a:prstGeom>
          <a:noFill/>
          <a:ln>
            <a:noFill/>
          </a:ln>
        </p:spPr>
      </p:pic>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6" name="Google Shape;145;p4">
            <a:extLst>
              <a:ext uri="{FF2B5EF4-FFF2-40B4-BE49-F238E27FC236}">
                <a16:creationId xmlns:a16="http://schemas.microsoft.com/office/drawing/2014/main" id="{D36E9CCF-B726-35D0-EDCD-F6E514C77D17}"/>
              </a:ext>
            </a:extLst>
          </p:cNvPr>
          <p:cNvSpPr txBox="1">
            <a:spLocks noGrp="1"/>
          </p:cNvSpPr>
          <p:nvPr>
            <p:ph type="title"/>
          </p:nvPr>
        </p:nvSpPr>
        <p:spPr>
          <a:xfrm>
            <a:off x="6519743" y="0"/>
            <a:ext cx="5672257" cy="258755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800" dirty="0">
                <a:solidFill>
                  <a:schemeClr val="tx1"/>
                </a:solidFill>
              </a:rPr>
              <a:t>What is the status of the USGS NHD/WBD datasets?</a:t>
            </a:r>
          </a:p>
        </p:txBody>
      </p:sp>
      <p:sp>
        <p:nvSpPr>
          <p:cNvPr id="7" name="Google Shape;149;p4">
            <a:extLst>
              <a:ext uri="{FF2B5EF4-FFF2-40B4-BE49-F238E27FC236}">
                <a16:creationId xmlns:a16="http://schemas.microsoft.com/office/drawing/2014/main" id="{BE6523E5-BFAD-7682-266E-63529F42023A}"/>
              </a:ext>
            </a:extLst>
          </p:cNvPr>
          <p:cNvSpPr txBox="1"/>
          <p:nvPr/>
        </p:nvSpPr>
        <p:spPr>
          <a:xfrm>
            <a:off x="333982" y="166588"/>
            <a:ext cx="5428035" cy="6524823"/>
          </a:xfrm>
          <a:prstGeom prst="rect">
            <a:avLst/>
          </a:prstGeom>
          <a:solidFill>
            <a:schemeClr val="accent1"/>
          </a:solidFill>
          <a:ln>
            <a:noFill/>
          </a:ln>
        </p:spPr>
        <p:txBody>
          <a:bodyPr spcFirstLastPara="1" wrap="square" lIns="91425" tIns="45700" rIns="91425" bIns="45700" anchor="t" anchorCtr="0">
            <a:spAutoFit/>
          </a:bodyPr>
          <a:lstStyle/>
          <a:p>
            <a:pPr rtl="0">
              <a:spcBef>
                <a:spcPts val="0"/>
              </a:spcBef>
              <a:spcAft>
                <a:spcPts val="0"/>
              </a:spcAft>
            </a:pPr>
            <a:r>
              <a:rPr lang="en-US" sz="2200" i="0" u="none" strike="noStrike" dirty="0">
                <a:solidFill>
                  <a:schemeClr val="bg1"/>
                </a:solidFill>
                <a:effectLst/>
                <a:latin typeface="Calibri" panose="020F0502020204030204" pitchFamily="34" charset="0"/>
                <a:cs typeface="Calibri" panose="020F0502020204030204" pitchFamily="34" charset="0"/>
              </a:rPr>
              <a:t>The USGS has halted (FROZE) Maintenance and Stewardship activities on the USGS NDH In December 2023</a:t>
            </a:r>
          </a:p>
          <a:p>
            <a:pPr rtl="0">
              <a:spcBef>
                <a:spcPts val="0"/>
              </a:spcBef>
              <a:spcAft>
                <a:spcPts val="0"/>
              </a:spcAft>
            </a:pPr>
            <a:endParaRPr lang="en-US" sz="2200" dirty="0">
              <a:solidFill>
                <a:schemeClr val="bg1"/>
              </a:solidFill>
              <a:latin typeface="Calibri" panose="020F0502020204030204" pitchFamily="34" charset="0"/>
              <a:cs typeface="Calibri" panose="020F0502020204030204" pitchFamily="34" charset="0"/>
            </a:endParaRPr>
          </a:p>
          <a:p>
            <a:r>
              <a:rPr lang="en-US" sz="2200" i="0" u="none" strike="noStrike" dirty="0">
                <a:solidFill>
                  <a:schemeClr val="bg1"/>
                </a:solidFill>
                <a:effectLst/>
                <a:latin typeface="Calibri" panose="020F0502020204030204" pitchFamily="34" charset="0"/>
                <a:cs typeface="Calibri" panose="020F0502020204030204" pitchFamily="34" charset="0"/>
              </a:rPr>
              <a:t> The USGS </a:t>
            </a:r>
            <a:r>
              <a:rPr lang="en-US" sz="2200" dirty="0">
                <a:solidFill>
                  <a:schemeClr val="bg1"/>
                </a:solidFill>
                <a:latin typeface="Calibri" panose="020F0502020204030204" pitchFamily="34" charset="0"/>
                <a:cs typeface="Calibri" panose="020F0502020204030204" pitchFamily="34" charset="0"/>
              </a:rPr>
              <a:t>will h</a:t>
            </a:r>
            <a:r>
              <a:rPr lang="en-US" sz="2200" i="0" u="none" strike="noStrike" dirty="0">
                <a:solidFill>
                  <a:schemeClr val="bg1"/>
                </a:solidFill>
                <a:effectLst/>
                <a:latin typeface="Calibri" panose="020F0502020204030204" pitchFamily="34" charset="0"/>
                <a:cs typeface="Calibri" panose="020F0502020204030204" pitchFamily="34" charset="0"/>
              </a:rPr>
              <a:t>alt (FREEZE) Maintenance and Stewardship activities on the USGS WBD in June 2024</a:t>
            </a:r>
            <a:endParaRPr lang="en-US" sz="2200" dirty="0">
              <a:solidFill>
                <a:schemeClr val="bg1"/>
              </a:solidFill>
              <a:latin typeface="Calibri" panose="020F0502020204030204" pitchFamily="34" charset="0"/>
              <a:cs typeface="Calibri" panose="020F0502020204030204" pitchFamily="34" charset="0"/>
            </a:endParaRPr>
          </a:p>
          <a:p>
            <a:endParaRPr lang="en-US" sz="2200" i="0" u="none" strike="noStrike" dirty="0">
              <a:solidFill>
                <a:schemeClr val="bg1"/>
              </a:solidFill>
              <a:effectLst/>
              <a:latin typeface="Calibri" panose="020F0502020204030204" pitchFamily="34" charset="0"/>
              <a:cs typeface="Calibri" panose="020F0502020204030204" pitchFamily="34" charset="0"/>
            </a:endParaRPr>
          </a:p>
          <a:p>
            <a:r>
              <a:rPr lang="en-US" sz="2200" dirty="0">
                <a:solidFill>
                  <a:schemeClr val="bg1"/>
                </a:solidFill>
                <a:latin typeface="Calibri" panose="020F0502020204030204" pitchFamily="34" charset="0"/>
                <a:cs typeface="Calibri" panose="020F0502020204030204" pitchFamily="34" charset="0"/>
              </a:rPr>
              <a:t>The USGS will publish a static [archive] copy of the NHD &amp; WBD in the Fall of 2023</a:t>
            </a:r>
          </a:p>
          <a:p>
            <a:endParaRPr lang="en-US" sz="2200" i="0" u="none" strike="noStrike" dirty="0">
              <a:solidFill>
                <a:schemeClr val="bg1"/>
              </a:solidFill>
              <a:effectLst/>
              <a:latin typeface="Calibri" panose="020F0502020204030204" pitchFamily="34" charset="0"/>
              <a:cs typeface="Calibri" panose="020F0502020204030204" pitchFamily="34" charset="0"/>
            </a:endParaRPr>
          </a:p>
          <a:p>
            <a:r>
              <a:rPr lang="en-US" sz="2200" dirty="0">
                <a:solidFill>
                  <a:schemeClr val="bg1"/>
                </a:solidFill>
                <a:latin typeface="Calibri" panose="020F0502020204030204" pitchFamily="34" charset="0"/>
                <a:cs typeface="Calibri" panose="020F0502020204030204" pitchFamily="34" charset="0"/>
              </a:rPr>
              <a:t>The USGS will use the static [archive] copy of the NHD to initially populate a 2D version of the 3DHP database in the Fall of 2023</a:t>
            </a:r>
          </a:p>
          <a:p>
            <a:endParaRPr lang="en-US" sz="2200" i="0" u="none" strike="noStrike" dirty="0">
              <a:solidFill>
                <a:schemeClr val="bg1"/>
              </a:solidFill>
              <a:effectLst/>
              <a:latin typeface="Calibri" panose="020F0502020204030204" pitchFamily="34" charset="0"/>
              <a:cs typeface="Calibri" panose="020F0502020204030204" pitchFamily="34" charset="0"/>
            </a:endParaRPr>
          </a:p>
          <a:p>
            <a:r>
              <a:rPr lang="en-US" sz="2200" dirty="0">
                <a:solidFill>
                  <a:schemeClr val="bg1"/>
                </a:solidFill>
                <a:latin typeface="Calibri" panose="020F0502020204030204" pitchFamily="34" charset="0"/>
                <a:cs typeface="Calibri" panose="020F0502020204030204" pitchFamily="34" charset="0"/>
              </a:rPr>
              <a:t>As new EDH data is developed by HUC-8/10 areas, the USGS will validate and load these data into the 3DHP database replacing the legacy NHD data in that HUC</a:t>
            </a:r>
            <a:endParaRPr lang="en-US" sz="2200" i="0" u="none" strike="noStrike"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4364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5" name="Picture 4" descr="The National Hydrography Datasets depict the Nation’s surface waters of streams, lakes, and watersheds.">
            <a:extLst>
              <a:ext uri="{FF2B5EF4-FFF2-40B4-BE49-F238E27FC236}">
                <a16:creationId xmlns:a16="http://schemas.microsoft.com/office/drawing/2014/main" id="{8D02BC06-3C40-96C1-8045-2C8FE96819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0451" y="917643"/>
            <a:ext cx="5421549" cy="5940358"/>
          </a:xfrm>
          <a:prstGeom prst="rect">
            <a:avLst/>
          </a:prstGeom>
          <a:noFill/>
          <a:ln>
            <a:noFill/>
          </a:ln>
        </p:spPr>
      </p:pic>
      <p:pic>
        <p:nvPicPr>
          <p:cNvPr id="2" name="Google Shape;146;p4" descr="close up of computer code">
            <a:extLst>
              <a:ext uri="{FF2B5EF4-FFF2-40B4-BE49-F238E27FC236}">
                <a16:creationId xmlns:a16="http://schemas.microsoft.com/office/drawing/2014/main" id="{C30B4B08-A86C-21A4-1202-A24D43138B46}"/>
              </a:ext>
            </a:extLst>
          </p:cNvPr>
          <p:cNvPicPr preferRelativeResize="0">
            <a:picLocks noGrp="1"/>
          </p:cNvPicPr>
          <p:nvPr>
            <p:ph type="pic" idx="2"/>
          </p:nvPr>
        </p:nvPicPr>
        <p:blipFill rotWithShape="1">
          <a:blip r:embed="rId4">
            <a:alphaModFix/>
          </a:blip>
          <a:srcRect l="20370" r="20369"/>
          <a:stretch/>
        </p:blipFill>
        <p:spPr>
          <a:xfrm>
            <a:off x="0" y="0"/>
            <a:ext cx="6096000" cy="6867922"/>
          </a:xfrm>
          <a:prstGeom prst="rect">
            <a:avLst/>
          </a:prstGeom>
          <a:noFill/>
          <a:ln>
            <a:noFill/>
          </a:ln>
        </p:spPr>
      </p:pic>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6" name="Google Shape;145;p4">
            <a:extLst>
              <a:ext uri="{FF2B5EF4-FFF2-40B4-BE49-F238E27FC236}">
                <a16:creationId xmlns:a16="http://schemas.microsoft.com/office/drawing/2014/main" id="{D36E9CCF-B726-35D0-EDCD-F6E514C77D17}"/>
              </a:ext>
            </a:extLst>
          </p:cNvPr>
          <p:cNvSpPr txBox="1">
            <a:spLocks noGrp="1"/>
          </p:cNvSpPr>
          <p:nvPr>
            <p:ph type="title"/>
          </p:nvPr>
        </p:nvSpPr>
        <p:spPr>
          <a:xfrm>
            <a:off x="6519743" y="0"/>
            <a:ext cx="5672257" cy="3151762"/>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400" dirty="0">
                <a:solidFill>
                  <a:schemeClr val="tx1"/>
                </a:solidFill>
              </a:rPr>
              <a:t>How does Indiana State, County and Local Governments Currently Use NHD/WBD data?</a:t>
            </a:r>
          </a:p>
        </p:txBody>
      </p:sp>
      <p:sp>
        <p:nvSpPr>
          <p:cNvPr id="7" name="Google Shape;149;p4">
            <a:extLst>
              <a:ext uri="{FF2B5EF4-FFF2-40B4-BE49-F238E27FC236}">
                <a16:creationId xmlns:a16="http://schemas.microsoft.com/office/drawing/2014/main" id="{BE6523E5-BFAD-7682-266E-63529F42023A}"/>
              </a:ext>
            </a:extLst>
          </p:cNvPr>
          <p:cNvSpPr txBox="1"/>
          <p:nvPr/>
        </p:nvSpPr>
        <p:spPr>
          <a:xfrm>
            <a:off x="333982" y="58867"/>
            <a:ext cx="5428035" cy="6740266"/>
          </a:xfrm>
          <a:prstGeom prst="rect">
            <a:avLst/>
          </a:prstGeom>
          <a:solidFill>
            <a:schemeClr val="accent1"/>
          </a:solidFill>
          <a:ln>
            <a:noFill/>
          </a:ln>
        </p:spPr>
        <p:txBody>
          <a:bodyPr spcFirstLastPara="1" wrap="square" lIns="91425" tIns="45700" rIns="91425" bIns="45700" anchor="t" anchorCtr="0">
            <a:spAutoFit/>
          </a:bodyPr>
          <a:lstStyle/>
          <a:p>
            <a:pPr rtl="0">
              <a:spcBef>
                <a:spcPts val="0"/>
              </a:spcBef>
              <a:spcAft>
                <a:spcPts val="0"/>
              </a:spcAft>
            </a:pPr>
            <a:r>
              <a:rPr lang="en-US" sz="2400" b="1" i="0" u="none" strike="noStrike" dirty="0">
                <a:solidFill>
                  <a:schemeClr val="bg1"/>
                </a:solidFill>
                <a:effectLst/>
                <a:latin typeface="Calibri" panose="020F0502020204030204" pitchFamily="34" charset="0"/>
                <a:cs typeface="Calibri" panose="020F0502020204030204" pitchFamily="34" charset="0"/>
              </a:rPr>
              <a:t>State:</a:t>
            </a: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800" b="1" i="0" u="none" strike="noStrike" dirty="0">
                <a:solidFill>
                  <a:schemeClr val="bg1"/>
                </a:solidFill>
                <a:effectLst/>
                <a:latin typeface="Calibri" panose="020F0502020204030204" pitchFamily="34" charset="0"/>
                <a:cs typeface="Calibri" panose="020F0502020204030204" pitchFamily="34" charset="0"/>
              </a:rPr>
              <a:t>GIO</a:t>
            </a:r>
            <a:r>
              <a:rPr lang="en-US" sz="1800" i="0" u="none" strike="noStrike" dirty="0">
                <a:solidFill>
                  <a:schemeClr val="bg1"/>
                </a:solidFill>
                <a:effectLst/>
                <a:latin typeface="Calibri" panose="020F0502020204030204" pitchFamily="34" charset="0"/>
                <a:cs typeface="Calibri" panose="020F0502020204030204" pitchFamily="34" charset="0"/>
              </a:rPr>
              <a:t> – Publish Indiana’s Local-Resolution NHD/WBD Layers for internal use, and on IndianaMap</a:t>
            </a: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800" b="1" i="0" u="none" strike="noStrike" dirty="0">
                <a:solidFill>
                  <a:schemeClr val="bg1"/>
                </a:solidFill>
                <a:effectLst/>
                <a:latin typeface="Calibri" panose="020F0502020204030204" pitchFamily="34" charset="0"/>
                <a:cs typeface="Calibri" panose="020F0502020204030204" pitchFamily="34" charset="0"/>
              </a:rPr>
              <a:t>IDNR</a:t>
            </a:r>
            <a:r>
              <a:rPr lang="en-US" sz="1800" i="0" u="none" strike="noStrike" dirty="0">
                <a:solidFill>
                  <a:schemeClr val="bg1"/>
                </a:solidFill>
                <a:effectLst/>
                <a:latin typeface="Calibri" panose="020F0502020204030204" pitchFamily="34" charset="0"/>
                <a:cs typeface="Calibri" panose="020F0502020204030204" pitchFamily="34" charset="0"/>
              </a:rPr>
              <a:t> –  Active End-Users [and Stewards] of NHD/WBD</a:t>
            </a: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800" b="1" i="0" u="none" strike="noStrike" dirty="0">
                <a:solidFill>
                  <a:schemeClr val="bg1"/>
                </a:solidFill>
                <a:effectLst/>
                <a:latin typeface="Calibri" panose="020F0502020204030204" pitchFamily="34" charset="0"/>
                <a:cs typeface="Calibri" panose="020F0502020204030204" pitchFamily="34" charset="0"/>
              </a:rPr>
              <a:t>IDEM</a:t>
            </a:r>
            <a:r>
              <a:rPr lang="en-US" sz="1800" i="0" u="none" strike="noStrike" dirty="0">
                <a:solidFill>
                  <a:schemeClr val="bg1"/>
                </a:solidFill>
                <a:effectLst/>
                <a:latin typeface="Calibri" panose="020F0502020204030204" pitchFamily="34" charset="0"/>
                <a:cs typeface="Calibri" panose="020F0502020204030204" pitchFamily="34" charset="0"/>
              </a:rPr>
              <a:t> – Currently maintains their own Medium-Resolution NHD/WBD for tracking Event [point] data</a:t>
            </a:r>
          </a:p>
          <a:p>
            <a:pPr rtl="0">
              <a:spcBef>
                <a:spcPts val="0"/>
              </a:spcBef>
              <a:spcAft>
                <a:spcPts val="0"/>
              </a:spcAft>
            </a:pPr>
            <a:endParaRPr lang="en-US" sz="1800" i="0" u="none" strike="noStrike" dirty="0">
              <a:solidFill>
                <a:schemeClr val="bg1"/>
              </a:solidFill>
              <a:effectLst/>
              <a:latin typeface="Calibri" panose="020F0502020204030204" pitchFamily="34" charset="0"/>
              <a:cs typeface="Calibri" panose="020F0502020204030204" pitchFamily="34" charset="0"/>
            </a:endParaRP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2400" b="1" i="0" u="none" strike="noStrike" dirty="0">
                <a:solidFill>
                  <a:schemeClr val="bg1"/>
                </a:solidFill>
                <a:effectLst/>
                <a:latin typeface="Calibri" panose="020F0502020204030204" pitchFamily="34" charset="0"/>
                <a:cs typeface="Calibri" panose="020F0502020204030204" pitchFamily="34" charset="0"/>
              </a:rPr>
              <a:t>County Example:</a:t>
            </a:r>
          </a:p>
          <a:p>
            <a:pPr rtl="0">
              <a:spcBef>
                <a:spcPts val="0"/>
              </a:spcBef>
              <a:spcAft>
                <a:spcPts val="0"/>
              </a:spcAft>
            </a:pPr>
            <a:r>
              <a:rPr lang="en-US" sz="1800" b="1" dirty="0">
                <a:solidFill>
                  <a:schemeClr val="bg1"/>
                </a:solidFill>
                <a:latin typeface="Calibri" panose="020F0502020204030204" pitchFamily="34" charset="0"/>
                <a:cs typeface="Calibri" panose="020F0502020204030204" pitchFamily="34" charset="0"/>
              </a:rPr>
              <a:t>Hamilton County Surveyors Office </a:t>
            </a:r>
            <a:r>
              <a:rPr lang="en-US" sz="1800" dirty="0">
                <a:solidFill>
                  <a:schemeClr val="bg1"/>
                </a:solidFill>
                <a:latin typeface="Calibri" panose="020F0502020204030204" pitchFamily="34" charset="0"/>
                <a:cs typeface="Calibri" panose="020F0502020204030204" pitchFamily="34" charset="0"/>
              </a:rPr>
              <a:t>- Do not use NHD/WBD due to its complexity.  GIS uses hydrography layer generated in 2019 basemap update project.  Surveyors Office uses custom layer showing mapping ~1,600 miles of Regulated Drains in the County. </a:t>
            </a: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2400" b="1" dirty="0">
                <a:solidFill>
                  <a:schemeClr val="bg1"/>
                </a:solidFill>
                <a:latin typeface="Calibri" panose="020F0502020204030204" pitchFamily="34" charset="0"/>
                <a:cs typeface="Calibri" panose="020F0502020204030204" pitchFamily="34" charset="0"/>
              </a:rPr>
              <a:t>City Example:</a:t>
            </a:r>
            <a:endParaRPr lang="en-US" sz="18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800" b="1" dirty="0">
                <a:solidFill>
                  <a:schemeClr val="bg1"/>
                </a:solidFill>
                <a:latin typeface="Calibri" panose="020F0502020204030204" pitchFamily="34" charset="0"/>
                <a:cs typeface="Calibri" panose="020F0502020204030204" pitchFamily="34" charset="0"/>
              </a:rPr>
              <a:t>City of Carmel </a:t>
            </a:r>
            <a:r>
              <a:rPr lang="en-US" sz="1800" dirty="0">
                <a:solidFill>
                  <a:schemeClr val="bg1"/>
                </a:solidFill>
                <a:latin typeface="Calibri" panose="020F0502020204030204" pitchFamily="34" charset="0"/>
                <a:cs typeface="Calibri" panose="020F0502020204030204" pitchFamily="34" charset="0"/>
              </a:rPr>
              <a:t>- Use counties 2019 basemap base layer stream and waterbody network.  Integrated with storm sewer network to support MS4 and tied into CityWorks.  Also used for annual FEMA reporting requirements.  </a:t>
            </a:r>
          </a:p>
        </p:txBody>
      </p:sp>
    </p:spTree>
    <p:extLst>
      <p:ext uri="{BB962C8B-B14F-4D97-AF65-F5344CB8AC3E}">
        <p14:creationId xmlns:p14="http://schemas.microsoft.com/office/powerpoint/2010/main" val="184334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Google Shape;146;p4" descr="close up of computer code">
            <a:extLst>
              <a:ext uri="{FF2B5EF4-FFF2-40B4-BE49-F238E27FC236}">
                <a16:creationId xmlns:a16="http://schemas.microsoft.com/office/drawing/2014/main" id="{C30B4B08-A86C-21A4-1202-A24D43138B46}"/>
              </a:ext>
            </a:extLst>
          </p:cNvPr>
          <p:cNvPicPr preferRelativeResize="0">
            <a:picLocks noGrp="1"/>
          </p:cNvPicPr>
          <p:nvPr>
            <p:ph type="pic" idx="2"/>
          </p:nvPr>
        </p:nvPicPr>
        <p:blipFill rotWithShape="1">
          <a:blip r:embed="rId3">
            <a:alphaModFix/>
          </a:blip>
          <a:srcRect l="20370" r="20369"/>
          <a:stretch/>
        </p:blipFill>
        <p:spPr>
          <a:xfrm>
            <a:off x="0" y="0"/>
            <a:ext cx="6096000" cy="6867922"/>
          </a:xfrm>
          <a:prstGeom prst="rect">
            <a:avLst/>
          </a:prstGeom>
          <a:noFill/>
          <a:ln>
            <a:noFill/>
          </a:ln>
        </p:spPr>
      </p:pic>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6" name="Google Shape;145;p4">
            <a:extLst>
              <a:ext uri="{FF2B5EF4-FFF2-40B4-BE49-F238E27FC236}">
                <a16:creationId xmlns:a16="http://schemas.microsoft.com/office/drawing/2014/main" id="{D36E9CCF-B726-35D0-EDCD-F6E514C77D17}"/>
              </a:ext>
            </a:extLst>
          </p:cNvPr>
          <p:cNvSpPr txBox="1">
            <a:spLocks noGrp="1"/>
          </p:cNvSpPr>
          <p:nvPr>
            <p:ph type="title"/>
          </p:nvPr>
        </p:nvSpPr>
        <p:spPr>
          <a:xfrm>
            <a:off x="6519743" y="-1"/>
            <a:ext cx="5672257" cy="65369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800" dirty="0">
                <a:solidFill>
                  <a:schemeClr val="tx1"/>
                </a:solidFill>
              </a:rPr>
              <a:t>What is the NWI?</a:t>
            </a:r>
            <a:br>
              <a:rPr lang="en-US" sz="4800" dirty="0">
                <a:solidFill>
                  <a:schemeClr val="tx1"/>
                </a:solidFill>
              </a:rPr>
            </a:br>
            <a:br>
              <a:rPr lang="en-US" sz="2900" dirty="0">
                <a:solidFill>
                  <a:schemeClr val="tx1"/>
                </a:solidFill>
              </a:rPr>
            </a:br>
            <a:r>
              <a:rPr lang="en-US" sz="2900" dirty="0">
                <a:solidFill>
                  <a:schemeClr val="tx1"/>
                </a:solidFill>
              </a:rPr>
              <a:t>The National Wetlands Inventory (NWI) is a program developed and maintained by the U.S. Fish and Wildlife Service (USFWS) to map, classify, and provide information on the status and trends of wetlands across the United States. It is considered the most comprehensive inventory of wetland resources in the country. </a:t>
            </a:r>
          </a:p>
        </p:txBody>
      </p:sp>
      <p:sp>
        <p:nvSpPr>
          <p:cNvPr id="7" name="Google Shape;149;p4">
            <a:extLst>
              <a:ext uri="{FF2B5EF4-FFF2-40B4-BE49-F238E27FC236}">
                <a16:creationId xmlns:a16="http://schemas.microsoft.com/office/drawing/2014/main" id="{BE6523E5-BFAD-7682-266E-63529F42023A}"/>
              </a:ext>
            </a:extLst>
          </p:cNvPr>
          <p:cNvSpPr txBox="1"/>
          <p:nvPr/>
        </p:nvSpPr>
        <p:spPr>
          <a:xfrm>
            <a:off x="333982" y="0"/>
            <a:ext cx="5428035" cy="6986488"/>
          </a:xfrm>
          <a:prstGeom prst="rect">
            <a:avLst/>
          </a:prstGeom>
          <a:solidFill>
            <a:schemeClr val="accent1"/>
          </a:solidFill>
          <a:ln>
            <a:noFill/>
          </a:ln>
        </p:spPr>
        <p:txBody>
          <a:bodyPr spcFirstLastPara="1" wrap="square" lIns="91425" tIns="45700" rIns="91425" bIns="45700" anchor="t" anchorCtr="0">
            <a:spAutoFit/>
          </a:bodyPr>
          <a:lstStyle/>
          <a:p>
            <a:pPr rtl="0">
              <a:spcBef>
                <a:spcPts val="0"/>
              </a:spcBef>
              <a:spcAft>
                <a:spcPts val="0"/>
              </a:spcAft>
            </a:pPr>
            <a:r>
              <a:rPr lang="en-US" sz="2000" b="1" dirty="0">
                <a:solidFill>
                  <a:schemeClr val="bg1"/>
                </a:solidFill>
                <a:latin typeface="Calibri" panose="020F0502020204030204" pitchFamily="34" charset="0"/>
                <a:cs typeface="Calibri" panose="020F0502020204030204" pitchFamily="34" charset="0"/>
              </a:rPr>
              <a:t>Key use cases and applications of the National Wetlands Inventory (NWI):</a:t>
            </a:r>
          </a:p>
          <a:p>
            <a:pPr rtl="0">
              <a:spcBef>
                <a:spcPts val="0"/>
              </a:spcBef>
              <a:spcAft>
                <a:spcPts val="0"/>
              </a:spcAft>
            </a:pPr>
            <a:endParaRPr lang="en-US" sz="17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700" b="1" dirty="0">
                <a:solidFill>
                  <a:srgbClr val="FFFF00"/>
                </a:solidFill>
                <a:latin typeface="Calibri" panose="020F0502020204030204" pitchFamily="34" charset="0"/>
                <a:cs typeface="Calibri" panose="020F0502020204030204" pitchFamily="34" charset="0"/>
              </a:rPr>
              <a:t>1. Wetland Conservation and Management: </a:t>
            </a:r>
            <a:r>
              <a:rPr lang="en-US" sz="1700" dirty="0">
                <a:solidFill>
                  <a:schemeClr val="bg1"/>
                </a:solidFill>
                <a:latin typeface="Calibri" panose="020F0502020204030204" pitchFamily="34" charset="0"/>
                <a:cs typeface="Calibri" panose="020F0502020204030204" pitchFamily="34" charset="0"/>
              </a:rPr>
              <a:t>The NWI plays a crucial role in the conservation and management of wetland ecosystems</a:t>
            </a:r>
          </a:p>
          <a:p>
            <a:pPr rtl="0">
              <a:spcBef>
                <a:spcPts val="0"/>
              </a:spcBef>
              <a:spcAft>
                <a:spcPts val="0"/>
              </a:spcAft>
            </a:pPr>
            <a:endParaRPr lang="en-US" sz="17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700" b="1" dirty="0">
                <a:solidFill>
                  <a:srgbClr val="FFFF00"/>
                </a:solidFill>
                <a:latin typeface="Calibri" panose="020F0502020204030204" pitchFamily="34" charset="0"/>
                <a:cs typeface="Calibri" panose="020F0502020204030204" pitchFamily="34" charset="0"/>
              </a:rPr>
              <a:t>2. Regulatory Compliance: </a:t>
            </a:r>
            <a:r>
              <a:rPr lang="en-US" sz="1700" dirty="0">
                <a:solidFill>
                  <a:schemeClr val="bg1"/>
                </a:solidFill>
                <a:latin typeface="Calibri" panose="020F0502020204030204" pitchFamily="34" charset="0"/>
                <a:cs typeface="Calibri" panose="020F0502020204030204" pitchFamily="34" charset="0"/>
              </a:rPr>
              <a:t>Wetlands are protected under various federal, state, and local regulations.  NWI data helps ensure compliance with laws such as the Clean Water Act and the National Environmental Policy Act</a:t>
            </a:r>
          </a:p>
          <a:p>
            <a:pPr rtl="0">
              <a:spcBef>
                <a:spcPts val="0"/>
              </a:spcBef>
              <a:spcAft>
                <a:spcPts val="0"/>
              </a:spcAft>
            </a:pPr>
            <a:endParaRPr lang="en-US" sz="17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700" b="1" dirty="0">
                <a:solidFill>
                  <a:srgbClr val="FFFF00"/>
                </a:solidFill>
                <a:latin typeface="Calibri" panose="020F0502020204030204" pitchFamily="34" charset="0"/>
                <a:cs typeface="Calibri" panose="020F0502020204030204" pitchFamily="34" charset="0"/>
              </a:rPr>
              <a:t>3. Environmental Planning and Land Use: </a:t>
            </a:r>
            <a:r>
              <a:rPr lang="en-US" sz="1700" dirty="0">
                <a:solidFill>
                  <a:schemeClr val="bg1"/>
                </a:solidFill>
                <a:latin typeface="Calibri" panose="020F0502020204030204" pitchFamily="34" charset="0"/>
                <a:cs typeface="Calibri" panose="020F0502020204030204" pitchFamily="34" charset="0"/>
              </a:rPr>
              <a:t>The NWI is used in land use planning and environmental impact assessments</a:t>
            </a:r>
          </a:p>
          <a:p>
            <a:pPr rtl="0">
              <a:spcBef>
                <a:spcPts val="0"/>
              </a:spcBef>
              <a:spcAft>
                <a:spcPts val="0"/>
              </a:spcAft>
            </a:pPr>
            <a:endParaRPr lang="en-US" sz="17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700" b="1" dirty="0">
                <a:solidFill>
                  <a:srgbClr val="FFFF00"/>
                </a:solidFill>
                <a:latin typeface="Calibri" panose="020F0502020204030204" pitchFamily="34" charset="0"/>
                <a:cs typeface="Calibri" panose="020F0502020204030204" pitchFamily="34" charset="0"/>
              </a:rPr>
              <a:t>4. Research and Science: </a:t>
            </a:r>
            <a:r>
              <a:rPr lang="en-US" sz="1700" dirty="0">
                <a:solidFill>
                  <a:schemeClr val="bg1"/>
                </a:solidFill>
                <a:latin typeface="Calibri" panose="020F0502020204030204" pitchFamily="34" charset="0"/>
                <a:cs typeface="Calibri" panose="020F0502020204030204" pitchFamily="34" charset="0"/>
              </a:rPr>
              <a:t>The NWI data serves as a valuable resource for researchers, scientists, and educators studying wetland ecosystems</a:t>
            </a:r>
          </a:p>
          <a:p>
            <a:pPr rtl="0">
              <a:spcBef>
                <a:spcPts val="0"/>
              </a:spcBef>
              <a:spcAft>
                <a:spcPts val="0"/>
              </a:spcAft>
            </a:pPr>
            <a:endParaRPr lang="en-US" sz="17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700" b="1" dirty="0">
                <a:solidFill>
                  <a:srgbClr val="FFFF00"/>
                </a:solidFill>
                <a:latin typeface="Calibri" panose="020F0502020204030204" pitchFamily="34" charset="0"/>
                <a:cs typeface="Calibri" panose="020F0502020204030204" pitchFamily="34" charset="0"/>
              </a:rPr>
              <a:t>5. Habitat Management and Restoration: </a:t>
            </a:r>
            <a:r>
              <a:rPr lang="en-US" sz="1700" dirty="0">
                <a:solidFill>
                  <a:schemeClr val="bg1"/>
                </a:solidFill>
                <a:latin typeface="Calibri" panose="020F0502020204030204" pitchFamily="34" charset="0"/>
                <a:cs typeface="Calibri" panose="020F0502020204030204" pitchFamily="34" charset="0"/>
              </a:rPr>
              <a:t>The NWI data assists in identifying and prioritizing areas for habitat management and restoration initiatives</a:t>
            </a:r>
          </a:p>
          <a:p>
            <a:pPr rtl="0">
              <a:spcBef>
                <a:spcPts val="0"/>
              </a:spcBef>
              <a:spcAft>
                <a:spcPts val="0"/>
              </a:spcAft>
            </a:pPr>
            <a:endParaRPr lang="en-US" sz="17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700" b="1" dirty="0">
                <a:solidFill>
                  <a:srgbClr val="FFFF00"/>
                </a:solidFill>
                <a:latin typeface="Calibri" panose="020F0502020204030204" pitchFamily="34" charset="0"/>
                <a:cs typeface="Calibri" panose="020F0502020204030204" pitchFamily="34" charset="0"/>
              </a:rPr>
              <a:t>6. Climate Change Adaptation: </a:t>
            </a:r>
            <a:r>
              <a:rPr lang="en-US" sz="1700" dirty="0">
                <a:solidFill>
                  <a:schemeClr val="bg1"/>
                </a:solidFill>
                <a:latin typeface="Calibri" panose="020F0502020204030204" pitchFamily="34" charset="0"/>
                <a:cs typeface="Calibri" panose="020F0502020204030204" pitchFamily="34" charset="0"/>
              </a:rPr>
              <a:t>Wetlands play a crucial role in climate change mitigation and adaptation</a:t>
            </a:r>
          </a:p>
        </p:txBody>
      </p:sp>
    </p:spTree>
    <p:extLst>
      <p:ext uri="{BB962C8B-B14F-4D97-AF65-F5344CB8AC3E}">
        <p14:creationId xmlns:p14="http://schemas.microsoft.com/office/powerpoint/2010/main" val="1976113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2" name="Picture 1">
            <a:extLst>
              <a:ext uri="{FF2B5EF4-FFF2-40B4-BE49-F238E27FC236}">
                <a16:creationId xmlns:a16="http://schemas.microsoft.com/office/drawing/2014/main" id="{5BCD01BE-B70D-9BCE-8E71-DBB186AC60A4}"/>
              </a:ext>
            </a:extLst>
          </p:cNvPr>
          <p:cNvPicPr>
            <a:picLocks noChangeAspect="1"/>
          </p:cNvPicPr>
          <p:nvPr/>
        </p:nvPicPr>
        <p:blipFill>
          <a:blip r:embed="rId3"/>
          <a:stretch>
            <a:fillRect/>
          </a:stretch>
        </p:blipFill>
        <p:spPr>
          <a:xfrm>
            <a:off x="8775" y="554477"/>
            <a:ext cx="12174448" cy="5749045"/>
          </a:xfrm>
          <a:prstGeom prst="rect">
            <a:avLst/>
          </a:prstGeom>
        </p:spPr>
      </p:pic>
      <p:sp>
        <p:nvSpPr>
          <p:cNvPr id="3" name="TextBox 2">
            <a:extLst>
              <a:ext uri="{FF2B5EF4-FFF2-40B4-BE49-F238E27FC236}">
                <a16:creationId xmlns:a16="http://schemas.microsoft.com/office/drawing/2014/main" id="{48A7E80B-A8F0-DAB6-E6A2-F228B1BDFDA1}"/>
              </a:ext>
            </a:extLst>
          </p:cNvPr>
          <p:cNvSpPr txBox="1"/>
          <p:nvPr/>
        </p:nvSpPr>
        <p:spPr>
          <a:xfrm>
            <a:off x="2607013" y="6464096"/>
            <a:ext cx="6611105" cy="369332"/>
          </a:xfrm>
          <a:prstGeom prst="rect">
            <a:avLst/>
          </a:prstGeom>
          <a:noFill/>
        </p:spPr>
        <p:txBody>
          <a:bodyPr wrap="none" rtlCol="0">
            <a:spAutoFit/>
          </a:bodyPr>
          <a:lstStyle/>
          <a:p>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https://fwsprimary.wim.usgs.gov/wetlands/apps/wetlands-mapper/</a:t>
            </a:r>
            <a:endParaRPr lang="en-US" dirty="0"/>
          </a:p>
        </p:txBody>
      </p:sp>
    </p:spTree>
    <p:extLst>
      <p:ext uri="{BB962C8B-B14F-4D97-AF65-F5344CB8AC3E}">
        <p14:creationId xmlns:p14="http://schemas.microsoft.com/office/powerpoint/2010/main" val="2264325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C9C11B-808B-A9CE-27C0-64C0D3C3D37F}"/>
              </a:ext>
            </a:extLst>
          </p:cNvPr>
          <p:cNvSpPr>
            <a:spLocks noGrp="1"/>
          </p:cNvSpPr>
          <p:nvPr>
            <p:ph type="body" idx="1"/>
          </p:nvPr>
        </p:nvSpPr>
        <p:spPr>
          <a:xfrm>
            <a:off x="350836" y="4325509"/>
            <a:ext cx="5167313" cy="1465812"/>
          </a:xfrm>
        </p:spPr>
        <p:txBody>
          <a:bodyPr/>
          <a:lstStyle/>
          <a:p>
            <a:r>
              <a:rPr lang="en-US" dirty="0"/>
              <a:t>IGIC Geospatial Coordinators Forum</a:t>
            </a:r>
          </a:p>
          <a:p>
            <a:r>
              <a:rPr lang="en-US" dirty="0"/>
              <a:t>September 20, 2023</a:t>
            </a:r>
          </a:p>
        </p:txBody>
      </p:sp>
      <p:sp>
        <p:nvSpPr>
          <p:cNvPr id="6" name="Title 5">
            <a:extLst>
              <a:ext uri="{FF2B5EF4-FFF2-40B4-BE49-F238E27FC236}">
                <a16:creationId xmlns:a16="http://schemas.microsoft.com/office/drawing/2014/main" id="{0ACB1A97-9089-B308-9C66-EF3D143EA022}"/>
              </a:ext>
            </a:extLst>
          </p:cNvPr>
          <p:cNvSpPr>
            <a:spLocks noGrp="1"/>
          </p:cNvSpPr>
          <p:nvPr>
            <p:ph type="title"/>
          </p:nvPr>
        </p:nvSpPr>
        <p:spPr>
          <a:xfrm>
            <a:off x="350836" y="755782"/>
            <a:ext cx="11490325" cy="2891985"/>
          </a:xfrm>
        </p:spPr>
        <p:txBody>
          <a:bodyPr/>
          <a:lstStyle/>
          <a:p>
            <a:r>
              <a:rPr lang="en-US" dirty="0">
                <a:solidFill>
                  <a:schemeClr val="bg1"/>
                </a:solidFill>
              </a:rPr>
              <a:t>The Future of 3D Hydrography Mapping at USGS</a:t>
            </a:r>
          </a:p>
        </p:txBody>
      </p:sp>
      <p:sp>
        <p:nvSpPr>
          <p:cNvPr id="5" name="Slide Number Placeholder 4">
            <a:extLst>
              <a:ext uri="{FF2B5EF4-FFF2-40B4-BE49-F238E27FC236}">
                <a16:creationId xmlns:a16="http://schemas.microsoft.com/office/drawing/2014/main" id="{4FD5F273-1EE8-D2E7-478A-A3DD87866367}"/>
              </a:ext>
            </a:extLst>
          </p:cNvPr>
          <p:cNvSpPr>
            <a:spLocks noGrp="1"/>
          </p:cNvSpPr>
          <p:nvPr>
            <p:ph type="sldNum" idx="4294967295"/>
          </p:nvPr>
        </p:nvSpPr>
        <p:spPr>
          <a:xfrm>
            <a:off x="11747500" y="6469063"/>
            <a:ext cx="444500" cy="365125"/>
          </a:xfrm>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10" name="Picture 2" descr="The 3D Hydrography Program is the surface water component of the 3D National Terrain Model. ">
            <a:extLst>
              <a:ext uri="{FF2B5EF4-FFF2-40B4-BE49-F238E27FC236}">
                <a16:creationId xmlns:a16="http://schemas.microsoft.com/office/drawing/2014/main" id="{802A4855-4DD1-D46A-9056-2DB5FAE1D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848" y="3356043"/>
            <a:ext cx="6060102" cy="350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752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F8F17-309F-9F65-DA52-A637410B0C1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0BD09D7-7AAA-CEC7-9FA7-E8ABC805FC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5" name="Picture 4">
            <a:extLst>
              <a:ext uri="{FF2B5EF4-FFF2-40B4-BE49-F238E27FC236}">
                <a16:creationId xmlns:a16="http://schemas.microsoft.com/office/drawing/2014/main" id="{BF091E07-7183-53C6-8661-D725D35D498F}"/>
              </a:ext>
            </a:extLst>
          </p:cNvPr>
          <p:cNvPicPr>
            <a:picLocks noChangeAspect="1"/>
          </p:cNvPicPr>
          <p:nvPr/>
        </p:nvPicPr>
        <p:blipFill>
          <a:blip r:embed="rId2"/>
          <a:stretch>
            <a:fillRect/>
          </a:stretch>
        </p:blipFill>
        <p:spPr>
          <a:xfrm>
            <a:off x="-1192" y="24572"/>
            <a:ext cx="12150689" cy="6833428"/>
          </a:xfrm>
          <a:prstGeom prst="rect">
            <a:avLst/>
          </a:prstGeom>
        </p:spPr>
      </p:pic>
    </p:spTree>
    <p:extLst>
      <p:ext uri="{BB962C8B-B14F-4D97-AF65-F5344CB8AC3E}">
        <p14:creationId xmlns:p14="http://schemas.microsoft.com/office/powerpoint/2010/main" val="2419866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9" name="Picture 8">
            <a:extLst>
              <a:ext uri="{FF2B5EF4-FFF2-40B4-BE49-F238E27FC236}">
                <a16:creationId xmlns:a16="http://schemas.microsoft.com/office/drawing/2014/main" id="{A2BE0436-CD7A-5C3A-7BFE-DC4C32E4B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0129"/>
            <a:ext cx="12192000" cy="6105085"/>
          </a:xfrm>
          <a:prstGeom prst="rect">
            <a:avLst/>
          </a:prstGeom>
        </p:spPr>
      </p:pic>
    </p:spTree>
    <p:extLst>
      <p:ext uri="{BB962C8B-B14F-4D97-AF65-F5344CB8AC3E}">
        <p14:creationId xmlns:p14="http://schemas.microsoft.com/office/powerpoint/2010/main" val="3048249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2" name="Picture 1">
            <a:extLst>
              <a:ext uri="{FF2B5EF4-FFF2-40B4-BE49-F238E27FC236}">
                <a16:creationId xmlns:a16="http://schemas.microsoft.com/office/drawing/2014/main" id="{AB70BD08-95FE-1F17-2C68-ADBE136B9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 y="223733"/>
            <a:ext cx="12192276" cy="6215973"/>
          </a:xfrm>
          <a:prstGeom prst="rect">
            <a:avLst/>
          </a:prstGeom>
        </p:spPr>
      </p:pic>
    </p:spTree>
    <p:extLst>
      <p:ext uri="{BB962C8B-B14F-4D97-AF65-F5344CB8AC3E}">
        <p14:creationId xmlns:p14="http://schemas.microsoft.com/office/powerpoint/2010/main" val="1046984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2" name="Picture 1">
            <a:extLst>
              <a:ext uri="{FF2B5EF4-FFF2-40B4-BE49-F238E27FC236}">
                <a16:creationId xmlns:a16="http://schemas.microsoft.com/office/drawing/2014/main" id="{E36E0D25-84CE-7720-1481-9B8CA2E27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0343"/>
            <a:ext cx="12171986" cy="5992363"/>
          </a:xfrm>
          <a:prstGeom prst="rect">
            <a:avLst/>
          </a:prstGeom>
        </p:spPr>
      </p:pic>
    </p:spTree>
    <p:extLst>
      <p:ext uri="{BB962C8B-B14F-4D97-AF65-F5344CB8AC3E}">
        <p14:creationId xmlns:p14="http://schemas.microsoft.com/office/powerpoint/2010/main" val="2442289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DEA2-9D81-A660-692D-84AC70E63F9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DD8A1B3-A745-E76D-9D8F-604B8B6F03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5" name="Picture 4">
            <a:extLst>
              <a:ext uri="{FF2B5EF4-FFF2-40B4-BE49-F238E27FC236}">
                <a16:creationId xmlns:a16="http://schemas.microsoft.com/office/drawing/2014/main" id="{6BA864B5-E478-063E-5DB6-6E826051D94F}"/>
              </a:ext>
            </a:extLst>
          </p:cNvPr>
          <p:cNvPicPr>
            <a:picLocks noChangeAspect="1"/>
          </p:cNvPicPr>
          <p:nvPr/>
        </p:nvPicPr>
        <p:blipFill>
          <a:blip r:embed="rId2"/>
          <a:stretch>
            <a:fillRect/>
          </a:stretch>
        </p:blipFill>
        <p:spPr>
          <a:xfrm>
            <a:off x="-9556" y="0"/>
            <a:ext cx="12201555" cy="6852634"/>
          </a:xfrm>
          <a:prstGeom prst="rect">
            <a:avLst/>
          </a:prstGeom>
        </p:spPr>
      </p:pic>
    </p:spTree>
    <p:extLst>
      <p:ext uri="{BB962C8B-B14F-4D97-AF65-F5344CB8AC3E}">
        <p14:creationId xmlns:p14="http://schemas.microsoft.com/office/powerpoint/2010/main" val="2474847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A6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CD938-2CE4-8C99-FC0F-5F18E532CA29}"/>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algn="l">
              <a:lnSpc>
                <a:spcPct val="90000"/>
              </a:lnSpc>
              <a:spcBef>
                <a:spcPct val="0"/>
              </a:spcBef>
            </a:pPr>
            <a:r>
              <a:rPr lang="en-US" sz="3200" kern="1200" dirty="0">
                <a:solidFill>
                  <a:srgbClr val="FFFFFF"/>
                </a:solidFill>
                <a:latin typeface="+mj-lt"/>
                <a:ea typeface="+mj-ea"/>
                <a:cs typeface="+mj-cs"/>
              </a:rPr>
              <a:t>Hamilton Co, Existing Hydrography Mapping </a:t>
            </a:r>
          </a:p>
        </p:txBody>
      </p:sp>
      <p:pic>
        <p:nvPicPr>
          <p:cNvPr id="4" name="Picture 3">
            <a:extLst>
              <a:ext uri="{FF2B5EF4-FFF2-40B4-BE49-F238E27FC236}">
                <a16:creationId xmlns:a16="http://schemas.microsoft.com/office/drawing/2014/main" id="{99949045-4521-6A58-D986-0B6E05E5F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099" y="0"/>
            <a:ext cx="7577902" cy="6858000"/>
          </a:xfrm>
          <a:prstGeom prst="rect">
            <a:avLst/>
          </a:prstGeom>
        </p:spPr>
      </p:pic>
      <p:sp>
        <p:nvSpPr>
          <p:cNvPr id="3" name="Slide Number Placeholder 2">
            <a:extLst>
              <a:ext uri="{FF2B5EF4-FFF2-40B4-BE49-F238E27FC236}">
                <a16:creationId xmlns:a16="http://schemas.microsoft.com/office/drawing/2014/main" id="{8D10080E-F805-76E3-AAFD-A06E4122EC7F}"/>
              </a:ext>
            </a:extLst>
          </p:cNvPr>
          <p:cNvSpPr>
            <a:spLocks noGrp="1"/>
          </p:cNvSpPr>
          <p:nvPr>
            <p:ph type="sldNum" idx="12"/>
          </p:nvPr>
        </p:nvSpPr>
        <p:spPr>
          <a:xfrm>
            <a:off x="10926476" y="6356350"/>
            <a:ext cx="625443" cy="365125"/>
          </a:xfrm>
          <a:noFill/>
        </p:spPr>
        <p:txBody>
          <a:bodyPr vert="horz" lIns="91440" tIns="45720" rIns="91440" bIns="45720" rtlCol="0" anchor="ctr">
            <a:normAutofit/>
          </a:bodyPr>
          <a:lstStyle/>
          <a:p>
            <a:pPr lvl="0" indent="0" algn="l">
              <a:spcBef>
                <a:spcPts val="0"/>
              </a:spcBef>
              <a:spcAft>
                <a:spcPts val="600"/>
              </a:spcAft>
              <a:buNone/>
            </a:pPr>
            <a:fld id="{00000000-1234-1234-1234-123412341234}" type="slidenum">
              <a:rPr lang="en-US" kern="1200" smtClean="0">
                <a:solidFill>
                  <a:schemeClr val="tx1">
                    <a:tint val="75000"/>
                  </a:schemeClr>
                </a:solidFill>
                <a:latin typeface="+mn-lt"/>
                <a:ea typeface="+mn-ea"/>
                <a:cs typeface="+mn-cs"/>
              </a:rPr>
              <a:pPr lvl="0" indent="0" algn="l">
                <a:spcBef>
                  <a:spcPts val="0"/>
                </a:spcBef>
                <a:spcAft>
                  <a:spcPts val="600"/>
                </a:spcAft>
                <a:buNone/>
              </a:pPr>
              <a:t>2</a:t>
            </a:fld>
            <a:endParaRPr lang="en-US"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390612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Google Shape;146;p4" descr="close up of computer code">
            <a:extLst>
              <a:ext uri="{FF2B5EF4-FFF2-40B4-BE49-F238E27FC236}">
                <a16:creationId xmlns:a16="http://schemas.microsoft.com/office/drawing/2014/main" id="{C30B4B08-A86C-21A4-1202-A24D43138B46}"/>
              </a:ext>
            </a:extLst>
          </p:cNvPr>
          <p:cNvPicPr preferRelativeResize="0">
            <a:picLocks noGrp="1"/>
          </p:cNvPicPr>
          <p:nvPr>
            <p:ph type="pic" idx="2"/>
          </p:nvPr>
        </p:nvPicPr>
        <p:blipFill rotWithShape="1">
          <a:blip r:embed="rId3">
            <a:alphaModFix/>
          </a:blip>
          <a:srcRect l="20370" r="20369"/>
          <a:stretch/>
        </p:blipFill>
        <p:spPr>
          <a:xfrm>
            <a:off x="0" y="0"/>
            <a:ext cx="6096000" cy="6867922"/>
          </a:xfrm>
          <a:prstGeom prst="rect">
            <a:avLst/>
          </a:prstGeom>
          <a:noFill/>
          <a:ln>
            <a:noFill/>
          </a:ln>
        </p:spPr>
      </p:pic>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6" name="Google Shape;145;p4">
            <a:extLst>
              <a:ext uri="{FF2B5EF4-FFF2-40B4-BE49-F238E27FC236}">
                <a16:creationId xmlns:a16="http://schemas.microsoft.com/office/drawing/2014/main" id="{D36E9CCF-B726-35D0-EDCD-F6E514C77D17}"/>
              </a:ext>
            </a:extLst>
          </p:cNvPr>
          <p:cNvSpPr txBox="1">
            <a:spLocks noGrp="1"/>
          </p:cNvSpPr>
          <p:nvPr>
            <p:ph type="title"/>
          </p:nvPr>
        </p:nvSpPr>
        <p:spPr>
          <a:xfrm>
            <a:off x="6500693" y="739303"/>
            <a:ext cx="5672257" cy="261674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800" dirty="0">
                <a:solidFill>
                  <a:schemeClr val="tx1"/>
                </a:solidFill>
              </a:rPr>
              <a:t>What is 3DHP </a:t>
            </a:r>
            <a:br>
              <a:rPr lang="en-US" sz="4800" dirty="0">
                <a:solidFill>
                  <a:schemeClr val="tx1"/>
                </a:solidFill>
              </a:rPr>
            </a:br>
            <a:r>
              <a:rPr lang="en-US" sz="4800" dirty="0">
                <a:solidFill>
                  <a:schemeClr val="tx1"/>
                </a:solidFill>
              </a:rPr>
              <a:t>Elevation-Derived Hydrography (EDH)?</a:t>
            </a:r>
            <a:br>
              <a:rPr lang="en-US" sz="4800" dirty="0">
                <a:solidFill>
                  <a:schemeClr val="tx1"/>
                </a:solidFill>
              </a:rPr>
            </a:br>
            <a:r>
              <a:rPr lang="en-US" sz="4800" dirty="0">
                <a:solidFill>
                  <a:schemeClr val="tx1"/>
                </a:solidFill>
              </a:rPr>
              <a:t>[</a:t>
            </a:r>
            <a:r>
              <a:rPr lang="en-US" sz="4800" dirty="0">
                <a:solidFill>
                  <a:schemeClr val="tx1"/>
                </a:solidFill>
                <a:hlinkClick r:id="rId4"/>
              </a:rPr>
              <a:t>LINK</a:t>
            </a:r>
            <a:r>
              <a:rPr lang="en-US" sz="4800" dirty="0">
                <a:solidFill>
                  <a:schemeClr val="tx1"/>
                </a:solidFill>
              </a:rPr>
              <a:t>]</a:t>
            </a:r>
          </a:p>
        </p:txBody>
      </p:sp>
      <p:sp>
        <p:nvSpPr>
          <p:cNvPr id="7" name="Google Shape;149;p4">
            <a:extLst>
              <a:ext uri="{FF2B5EF4-FFF2-40B4-BE49-F238E27FC236}">
                <a16:creationId xmlns:a16="http://schemas.microsoft.com/office/drawing/2014/main" id="{BE6523E5-BFAD-7682-266E-63529F42023A}"/>
              </a:ext>
            </a:extLst>
          </p:cNvPr>
          <p:cNvSpPr txBox="1"/>
          <p:nvPr/>
        </p:nvSpPr>
        <p:spPr>
          <a:xfrm>
            <a:off x="333982" y="282034"/>
            <a:ext cx="5428035" cy="6186269"/>
          </a:xfrm>
          <a:prstGeom prst="rect">
            <a:avLst/>
          </a:prstGeom>
          <a:solidFill>
            <a:schemeClr val="accent1"/>
          </a:solidFill>
          <a:ln>
            <a:noFill/>
          </a:ln>
        </p:spPr>
        <p:txBody>
          <a:bodyPr spcFirstLastPara="1" wrap="square" lIns="91425" tIns="45700" rIns="91425" bIns="45700" anchor="t" anchorCtr="0">
            <a:spAutoFit/>
          </a:bodyPr>
          <a:lstStyle/>
          <a:p>
            <a:pPr rtl="0">
              <a:spcBef>
                <a:spcPts val="0"/>
              </a:spcBef>
              <a:spcAft>
                <a:spcPts val="0"/>
              </a:spcAft>
            </a:pPr>
            <a:r>
              <a:rPr lang="en-US" sz="1800" b="1" dirty="0">
                <a:solidFill>
                  <a:srgbClr val="FFFF00"/>
                </a:solidFill>
                <a:latin typeface="Calibri" panose="020F0502020204030204" pitchFamily="34" charset="0"/>
                <a:cs typeface="Calibri" panose="020F0502020204030204" pitchFamily="34" charset="0"/>
              </a:rPr>
              <a:t>The EDH** stream network will be derived from 3DEP 1-meter Digital Elevation Models (DEMs)* </a:t>
            </a:r>
            <a:r>
              <a:rPr lang="en-US" sz="1800" dirty="0">
                <a:solidFill>
                  <a:schemeClr val="bg1"/>
                </a:solidFill>
                <a:latin typeface="Calibri" panose="020F0502020204030204" pitchFamily="34" charset="0"/>
                <a:cs typeface="Calibri" panose="020F0502020204030204" pitchFamily="34" charset="0"/>
              </a:rPr>
              <a:t>with elevation values on each hydro line vertex to enable 3D analysis of the data.</a:t>
            </a: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pPr lvl="4"/>
            <a:r>
              <a:rPr lang="en-US" sz="1800" b="1" dirty="0">
                <a:solidFill>
                  <a:srgbClr val="FFFF00"/>
                </a:solidFill>
                <a:latin typeface="Calibri" panose="020F0502020204030204" pitchFamily="34" charset="0"/>
                <a:cs typeface="Calibri" panose="020F0502020204030204" pitchFamily="34" charset="0"/>
              </a:rPr>
              <a:t>* Hydrologically enhanced raster DEMs created </a:t>
            </a:r>
            <a:r>
              <a:rPr lang="en-US" sz="1800" dirty="0">
                <a:solidFill>
                  <a:schemeClr val="bg1"/>
                </a:solidFill>
                <a:latin typeface="Calibri" panose="020F0502020204030204" pitchFamily="34" charset="0"/>
                <a:cs typeface="Calibri" panose="020F0502020204030204" pitchFamily="34" charset="0"/>
              </a:rPr>
              <a:t>as a part of the stream network derivation process so that the flow of water across the surface is represented accurately</a:t>
            </a:r>
          </a:p>
          <a:p>
            <a:pPr lvl="4"/>
            <a:endParaRPr lang="en-US" sz="1800" dirty="0">
              <a:solidFill>
                <a:schemeClr val="bg1"/>
              </a:solidFill>
              <a:latin typeface="Calibri" panose="020F0502020204030204" pitchFamily="34" charset="0"/>
              <a:cs typeface="Calibri" panose="020F0502020204030204" pitchFamily="34" charset="0"/>
            </a:endParaRPr>
          </a:p>
          <a:p>
            <a:pPr lvl="4"/>
            <a:r>
              <a:rPr lang="en-US" sz="1800" dirty="0">
                <a:solidFill>
                  <a:schemeClr val="bg1"/>
                </a:solidFill>
                <a:latin typeface="Calibri" panose="020F0502020204030204" pitchFamily="34" charset="0"/>
                <a:cs typeface="Calibri" panose="020F0502020204030204" pitchFamily="34" charset="0"/>
              </a:rPr>
              <a:t>** The EDH stream network is derived from elevation surfaces to form a drainage network</a:t>
            </a: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800" dirty="0">
                <a:solidFill>
                  <a:schemeClr val="bg1"/>
                </a:solidFill>
                <a:latin typeface="Calibri" panose="020F0502020204030204" pitchFamily="34" charset="0"/>
                <a:cs typeface="Calibri" panose="020F0502020204030204" pitchFamily="34" charset="0"/>
              </a:rPr>
              <a:t>The completed EDH stream network will be submitted by the County to the USGS to publish it in the 3DHP*** Dataset</a:t>
            </a: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800" dirty="0">
                <a:solidFill>
                  <a:schemeClr val="bg1"/>
                </a:solidFill>
                <a:latin typeface="Calibri" panose="020F0502020204030204" pitchFamily="34" charset="0"/>
                <a:cs typeface="Calibri" panose="020F0502020204030204" pitchFamily="34" charset="0"/>
              </a:rPr>
              <a:t>*** </a:t>
            </a:r>
            <a:r>
              <a:rPr lang="en-US" sz="1800" b="1" dirty="0">
                <a:solidFill>
                  <a:srgbClr val="FFFF00"/>
                </a:solidFill>
                <a:latin typeface="Calibri" panose="020F0502020204030204" pitchFamily="34" charset="0"/>
                <a:cs typeface="Calibri" panose="020F0502020204030204" pitchFamily="34" charset="0"/>
              </a:rPr>
              <a:t>The 3DHP Dataset will inherit key attributes of the NHD, WBD, and NHDPlus HR, </a:t>
            </a:r>
            <a:r>
              <a:rPr lang="en-US" sz="1800" dirty="0">
                <a:solidFill>
                  <a:schemeClr val="bg1"/>
                </a:solidFill>
                <a:latin typeface="Calibri" panose="020F0502020204030204" pitchFamily="34" charset="0"/>
                <a:cs typeface="Calibri" panose="020F0502020204030204" pitchFamily="34" charset="0"/>
              </a:rPr>
              <a:t>but also will include new attributes and links to other data such as the NWI, groundwater, and engineered hydrologic systems like stormwater networks.</a:t>
            </a:r>
          </a:p>
        </p:txBody>
      </p:sp>
      <p:pic>
        <p:nvPicPr>
          <p:cNvPr id="3" name="Picture 2" descr="The 3D Hydrography Program is the surface water component of the 3D National Terrain Model. ">
            <a:extLst>
              <a:ext uri="{FF2B5EF4-FFF2-40B4-BE49-F238E27FC236}">
                <a16:creationId xmlns:a16="http://schemas.microsoft.com/office/drawing/2014/main" id="{66BEE929-20B4-4C50-0099-B90A002C3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2356" y="3696703"/>
            <a:ext cx="5470593" cy="316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884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231F44-2497-FE5E-0168-8038C9D02D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5" name="Picture 4">
            <a:extLst>
              <a:ext uri="{FF2B5EF4-FFF2-40B4-BE49-F238E27FC236}">
                <a16:creationId xmlns:a16="http://schemas.microsoft.com/office/drawing/2014/main" id="{87D5C943-5EF4-3BAD-B04C-1FB000C27809}"/>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580689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a:extLst>
              <a:ext uri="{FF2B5EF4-FFF2-40B4-BE49-F238E27FC236}">
                <a16:creationId xmlns:a16="http://schemas.microsoft.com/office/drawing/2014/main" id="{7E2A2A10-F722-8D29-B395-5B2EC48D8AF5}"/>
              </a:ext>
            </a:extLst>
          </p:cNvPr>
          <p:cNvPicPr>
            <a:picLocks noChangeAspect="1"/>
          </p:cNvPicPr>
          <p:nvPr/>
        </p:nvPicPr>
        <p:blipFill>
          <a:blip r:embed="rId3"/>
          <a:stretch>
            <a:fillRect/>
          </a:stretch>
        </p:blipFill>
        <p:spPr>
          <a:xfrm>
            <a:off x="0" y="0"/>
            <a:ext cx="6716049" cy="6858000"/>
          </a:xfrm>
          <a:prstGeom prst="rect">
            <a:avLst/>
          </a:prstGeom>
        </p:spPr>
      </p:pic>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6" name="Google Shape;145;p4">
            <a:extLst>
              <a:ext uri="{FF2B5EF4-FFF2-40B4-BE49-F238E27FC236}">
                <a16:creationId xmlns:a16="http://schemas.microsoft.com/office/drawing/2014/main" id="{D36E9CCF-B726-35D0-EDCD-F6E514C77D17}"/>
              </a:ext>
            </a:extLst>
          </p:cNvPr>
          <p:cNvSpPr txBox="1">
            <a:spLocks noGrp="1"/>
          </p:cNvSpPr>
          <p:nvPr>
            <p:ph type="title"/>
          </p:nvPr>
        </p:nvSpPr>
        <p:spPr>
          <a:xfrm>
            <a:off x="6500693" y="739303"/>
            <a:ext cx="5672257" cy="261674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800" dirty="0">
                <a:solidFill>
                  <a:schemeClr val="tx1"/>
                </a:solidFill>
              </a:rPr>
              <a:t>What is 3DHP </a:t>
            </a:r>
            <a:br>
              <a:rPr lang="en-US" sz="4800" dirty="0">
                <a:solidFill>
                  <a:schemeClr val="tx1"/>
                </a:solidFill>
              </a:rPr>
            </a:br>
            <a:r>
              <a:rPr lang="en-US" sz="4800" dirty="0">
                <a:solidFill>
                  <a:schemeClr val="tx1"/>
                </a:solidFill>
              </a:rPr>
              <a:t>Elevation-Derived Hydrography (EDH)?</a:t>
            </a:r>
            <a:br>
              <a:rPr lang="en-US" sz="4800" dirty="0">
                <a:solidFill>
                  <a:schemeClr val="tx1"/>
                </a:solidFill>
              </a:rPr>
            </a:br>
            <a:endParaRPr lang="en-US" sz="4800" dirty="0">
              <a:solidFill>
                <a:schemeClr val="tx1"/>
              </a:solidFill>
            </a:endParaRPr>
          </a:p>
        </p:txBody>
      </p:sp>
      <p:pic>
        <p:nvPicPr>
          <p:cNvPr id="4" name="Picture 3" descr="The 3D Hydrography Program is the surface water component of the 3D National Terrain Model. ">
            <a:extLst>
              <a:ext uri="{FF2B5EF4-FFF2-40B4-BE49-F238E27FC236}">
                <a16:creationId xmlns:a16="http://schemas.microsoft.com/office/drawing/2014/main" id="{C8635820-6313-CCD7-CF30-7F7BAD029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2356" y="3696703"/>
            <a:ext cx="5470593" cy="316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779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6" name="Google Shape;145;p4">
            <a:extLst>
              <a:ext uri="{FF2B5EF4-FFF2-40B4-BE49-F238E27FC236}">
                <a16:creationId xmlns:a16="http://schemas.microsoft.com/office/drawing/2014/main" id="{D36E9CCF-B726-35D0-EDCD-F6E514C77D17}"/>
              </a:ext>
            </a:extLst>
          </p:cNvPr>
          <p:cNvSpPr txBox="1">
            <a:spLocks noGrp="1"/>
          </p:cNvSpPr>
          <p:nvPr>
            <p:ph type="title"/>
          </p:nvPr>
        </p:nvSpPr>
        <p:spPr>
          <a:xfrm>
            <a:off x="6500693" y="0"/>
            <a:ext cx="5672257" cy="3356043"/>
          </a:xfrm>
          <a:prstGeom prst="rect">
            <a:avLst/>
          </a:prstGeom>
          <a:solidFill>
            <a:schemeClr val="bg1"/>
          </a:solid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800" dirty="0">
                <a:solidFill>
                  <a:schemeClr val="tx1"/>
                </a:solidFill>
              </a:rPr>
              <a:t>What is 3DHP </a:t>
            </a:r>
            <a:br>
              <a:rPr lang="en-US" sz="4800" dirty="0">
                <a:solidFill>
                  <a:schemeClr val="tx1"/>
                </a:solidFill>
              </a:rPr>
            </a:br>
            <a:r>
              <a:rPr lang="en-US" sz="4800" dirty="0">
                <a:solidFill>
                  <a:schemeClr val="tx1"/>
                </a:solidFill>
              </a:rPr>
              <a:t>Elevation-Derived Hydrography (EDH)?</a:t>
            </a:r>
            <a:br>
              <a:rPr lang="en-US" sz="4800" dirty="0">
                <a:solidFill>
                  <a:schemeClr val="tx1"/>
                </a:solidFill>
              </a:rPr>
            </a:br>
            <a:endParaRPr lang="en-US" sz="4800" dirty="0">
              <a:solidFill>
                <a:schemeClr val="tx1"/>
              </a:solidFill>
            </a:endParaRPr>
          </a:p>
        </p:txBody>
      </p:sp>
      <p:pic>
        <p:nvPicPr>
          <p:cNvPr id="8" name="Picture 7" descr="The 3D Hydrography Program is the surface water component of the 3D National Terrain Model. ">
            <a:extLst>
              <a:ext uri="{FF2B5EF4-FFF2-40B4-BE49-F238E27FC236}">
                <a16:creationId xmlns:a16="http://schemas.microsoft.com/office/drawing/2014/main" id="{246DDDB4-88F1-37A2-034D-46A3F61C8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356" y="3696703"/>
            <a:ext cx="5470593" cy="31612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levation derived hydrography channel inspection process example 1">
            <a:extLst>
              <a:ext uri="{FF2B5EF4-FFF2-40B4-BE49-F238E27FC236}">
                <a16:creationId xmlns:a16="http://schemas.microsoft.com/office/drawing/2014/main" id="{08B58758-35CE-D9F4-0F73-BDEC93C19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73940"/>
            <a:ext cx="6759763" cy="36078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DF5B87-750C-F249-061C-E71C667C4D98}"/>
              </a:ext>
            </a:extLst>
          </p:cNvPr>
          <p:cNvSpPr txBox="1"/>
          <p:nvPr/>
        </p:nvSpPr>
        <p:spPr>
          <a:xfrm>
            <a:off x="4" y="6208188"/>
            <a:ext cx="4001416" cy="461665"/>
          </a:xfrm>
          <a:prstGeom prst="rect">
            <a:avLst/>
          </a:prstGeom>
          <a:noFill/>
        </p:spPr>
        <p:txBody>
          <a:bodyPr wrap="none" rtlCol="0">
            <a:spAutoFit/>
          </a:bodyPr>
          <a:lstStyle/>
          <a:p>
            <a:r>
              <a:rPr lang="en-US" sz="2400" b="1" i="0" dirty="0">
                <a:solidFill>
                  <a:schemeClr val="bg1"/>
                </a:solidFill>
                <a:effectLst/>
                <a:latin typeface="Merriweather Web"/>
              </a:rPr>
              <a:t>Lines up with hillshade valley</a:t>
            </a:r>
            <a:r>
              <a:rPr lang="en-US" sz="2400" b="0" i="0" dirty="0">
                <a:solidFill>
                  <a:schemeClr val="bg1"/>
                </a:solidFill>
                <a:effectLst/>
                <a:latin typeface="Merriweather Web"/>
              </a:rPr>
              <a:t>:</a:t>
            </a:r>
            <a:endParaRPr lang="en-US" sz="2400" dirty="0">
              <a:solidFill>
                <a:schemeClr val="bg1"/>
              </a:solidFill>
            </a:endParaRPr>
          </a:p>
        </p:txBody>
      </p:sp>
    </p:spTree>
    <p:extLst>
      <p:ext uri="{BB962C8B-B14F-4D97-AF65-F5344CB8AC3E}">
        <p14:creationId xmlns:p14="http://schemas.microsoft.com/office/powerpoint/2010/main" val="3410097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6" name="Google Shape;145;p4">
            <a:extLst>
              <a:ext uri="{FF2B5EF4-FFF2-40B4-BE49-F238E27FC236}">
                <a16:creationId xmlns:a16="http://schemas.microsoft.com/office/drawing/2014/main" id="{D36E9CCF-B726-35D0-EDCD-F6E514C77D17}"/>
              </a:ext>
            </a:extLst>
          </p:cNvPr>
          <p:cNvSpPr txBox="1">
            <a:spLocks noGrp="1"/>
          </p:cNvSpPr>
          <p:nvPr>
            <p:ph type="title"/>
          </p:nvPr>
        </p:nvSpPr>
        <p:spPr>
          <a:xfrm>
            <a:off x="6500693" y="0"/>
            <a:ext cx="5672257" cy="3356043"/>
          </a:xfrm>
          <a:prstGeom prst="rect">
            <a:avLst/>
          </a:prstGeom>
          <a:solidFill>
            <a:schemeClr val="bg1"/>
          </a:solid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800" dirty="0">
                <a:solidFill>
                  <a:schemeClr val="tx1"/>
                </a:solidFill>
              </a:rPr>
              <a:t>What is 3DHP </a:t>
            </a:r>
            <a:br>
              <a:rPr lang="en-US" sz="4800" dirty="0">
                <a:solidFill>
                  <a:schemeClr val="tx1"/>
                </a:solidFill>
              </a:rPr>
            </a:br>
            <a:r>
              <a:rPr lang="en-US" sz="4800" dirty="0">
                <a:solidFill>
                  <a:schemeClr val="tx1"/>
                </a:solidFill>
              </a:rPr>
              <a:t>Elevation-Derived Hydrography (EDH)?</a:t>
            </a:r>
            <a:br>
              <a:rPr lang="en-US" sz="4800" dirty="0">
                <a:solidFill>
                  <a:schemeClr val="tx1"/>
                </a:solidFill>
              </a:rPr>
            </a:br>
            <a:endParaRPr lang="en-US" sz="4800" dirty="0">
              <a:solidFill>
                <a:schemeClr val="tx1"/>
              </a:solidFill>
            </a:endParaRPr>
          </a:p>
        </p:txBody>
      </p:sp>
      <p:pic>
        <p:nvPicPr>
          <p:cNvPr id="8" name="Picture 7" descr="The 3D Hydrography Program is the surface water component of the 3D National Terrain Model. ">
            <a:extLst>
              <a:ext uri="{FF2B5EF4-FFF2-40B4-BE49-F238E27FC236}">
                <a16:creationId xmlns:a16="http://schemas.microsoft.com/office/drawing/2014/main" id="{246DDDB4-88F1-37A2-034D-46A3F61C8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356" y="3696703"/>
            <a:ext cx="5470593" cy="3161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levation derived hydrography channel inspection process example 2">
            <a:extLst>
              <a:ext uri="{FF2B5EF4-FFF2-40B4-BE49-F238E27FC236}">
                <a16:creationId xmlns:a16="http://schemas.microsoft.com/office/drawing/2014/main" id="{46BF5E4A-2E47-B123-5BED-CDB9121F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67010"/>
            <a:ext cx="6770451" cy="36338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D40391-0F5D-4408-44B2-9304186844AB}"/>
              </a:ext>
            </a:extLst>
          </p:cNvPr>
          <p:cNvSpPr txBox="1"/>
          <p:nvPr/>
        </p:nvSpPr>
        <p:spPr>
          <a:xfrm>
            <a:off x="0" y="6220123"/>
            <a:ext cx="5537093" cy="461665"/>
          </a:xfrm>
          <a:prstGeom prst="rect">
            <a:avLst/>
          </a:prstGeom>
          <a:noFill/>
        </p:spPr>
        <p:txBody>
          <a:bodyPr wrap="none" rtlCol="0">
            <a:spAutoFit/>
          </a:bodyPr>
          <a:lstStyle/>
          <a:p>
            <a:r>
              <a:rPr lang="en-US" sz="2400" b="1" i="0" dirty="0">
                <a:solidFill>
                  <a:schemeClr val="bg1"/>
                </a:solidFill>
                <a:effectLst/>
                <a:latin typeface="Merriweather Web"/>
              </a:rPr>
              <a:t>Follows contours of the elevation surface:</a:t>
            </a:r>
            <a:endParaRPr lang="en-US" sz="2400" b="1" dirty="0">
              <a:solidFill>
                <a:schemeClr val="bg1"/>
              </a:solidFill>
            </a:endParaRPr>
          </a:p>
        </p:txBody>
      </p:sp>
    </p:spTree>
    <p:extLst>
      <p:ext uri="{BB962C8B-B14F-4D97-AF65-F5344CB8AC3E}">
        <p14:creationId xmlns:p14="http://schemas.microsoft.com/office/powerpoint/2010/main" val="2473500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9" name="Picture 8">
            <a:extLst>
              <a:ext uri="{FF2B5EF4-FFF2-40B4-BE49-F238E27FC236}">
                <a16:creationId xmlns:a16="http://schemas.microsoft.com/office/drawing/2014/main" id="{95C79E0C-34F1-6419-9302-F7612432B94A}"/>
              </a:ext>
            </a:extLst>
          </p:cNvPr>
          <p:cNvPicPr>
            <a:picLocks noChangeAspect="1"/>
          </p:cNvPicPr>
          <p:nvPr/>
        </p:nvPicPr>
        <p:blipFill>
          <a:blip r:embed="rId3"/>
          <a:stretch>
            <a:fillRect/>
          </a:stretch>
        </p:blipFill>
        <p:spPr>
          <a:xfrm>
            <a:off x="19590" y="398838"/>
            <a:ext cx="8690322" cy="6118696"/>
          </a:xfrm>
          <a:prstGeom prst="rect">
            <a:avLst/>
          </a:prstGeom>
        </p:spPr>
      </p:pic>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6" name="Google Shape;145;p4">
            <a:extLst>
              <a:ext uri="{FF2B5EF4-FFF2-40B4-BE49-F238E27FC236}">
                <a16:creationId xmlns:a16="http://schemas.microsoft.com/office/drawing/2014/main" id="{D36E9CCF-B726-35D0-EDCD-F6E514C77D17}"/>
              </a:ext>
            </a:extLst>
          </p:cNvPr>
          <p:cNvSpPr txBox="1">
            <a:spLocks noGrp="1"/>
          </p:cNvSpPr>
          <p:nvPr>
            <p:ph type="title"/>
          </p:nvPr>
        </p:nvSpPr>
        <p:spPr>
          <a:xfrm>
            <a:off x="6500693" y="0"/>
            <a:ext cx="5672257" cy="3356043"/>
          </a:xfrm>
          <a:prstGeom prst="rect">
            <a:avLst/>
          </a:prstGeom>
          <a:solidFill>
            <a:schemeClr val="bg1"/>
          </a:solid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800" dirty="0">
                <a:solidFill>
                  <a:schemeClr val="tx1"/>
                </a:solidFill>
              </a:rPr>
              <a:t>What is 3DHP </a:t>
            </a:r>
            <a:br>
              <a:rPr lang="en-US" sz="4800" dirty="0">
                <a:solidFill>
                  <a:schemeClr val="tx1"/>
                </a:solidFill>
              </a:rPr>
            </a:br>
            <a:r>
              <a:rPr lang="en-US" sz="4800" dirty="0">
                <a:solidFill>
                  <a:schemeClr val="tx1"/>
                </a:solidFill>
              </a:rPr>
              <a:t>Elevation-Derived Hydrography (EDH)?</a:t>
            </a:r>
            <a:br>
              <a:rPr lang="en-US" sz="4800" dirty="0">
                <a:solidFill>
                  <a:schemeClr val="tx1"/>
                </a:solidFill>
              </a:rPr>
            </a:br>
            <a:endParaRPr lang="en-US" sz="4800" dirty="0">
              <a:solidFill>
                <a:schemeClr val="tx1"/>
              </a:solidFill>
            </a:endParaRPr>
          </a:p>
        </p:txBody>
      </p:sp>
      <p:pic>
        <p:nvPicPr>
          <p:cNvPr id="8" name="Picture 7" descr="The 3D Hydrography Program is the surface water component of the 3D National Terrain Model. ">
            <a:extLst>
              <a:ext uri="{FF2B5EF4-FFF2-40B4-BE49-F238E27FC236}">
                <a16:creationId xmlns:a16="http://schemas.microsoft.com/office/drawing/2014/main" id="{246DDDB4-88F1-37A2-034D-46A3F61C8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2356" y="3696703"/>
            <a:ext cx="5470593" cy="316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524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Google Shape;146;p4" descr="close up of computer code">
            <a:extLst>
              <a:ext uri="{FF2B5EF4-FFF2-40B4-BE49-F238E27FC236}">
                <a16:creationId xmlns:a16="http://schemas.microsoft.com/office/drawing/2014/main" id="{C30B4B08-A86C-21A4-1202-A24D43138B46}"/>
              </a:ext>
            </a:extLst>
          </p:cNvPr>
          <p:cNvPicPr preferRelativeResize="0">
            <a:picLocks noGrp="1"/>
          </p:cNvPicPr>
          <p:nvPr>
            <p:ph type="pic" idx="2"/>
          </p:nvPr>
        </p:nvPicPr>
        <p:blipFill rotWithShape="1">
          <a:blip r:embed="rId3">
            <a:alphaModFix/>
          </a:blip>
          <a:srcRect l="20370" r="20369"/>
          <a:stretch/>
        </p:blipFill>
        <p:spPr>
          <a:xfrm>
            <a:off x="0" y="0"/>
            <a:ext cx="6096000" cy="6867922"/>
          </a:xfrm>
          <a:prstGeom prst="rect">
            <a:avLst/>
          </a:prstGeom>
          <a:noFill/>
          <a:ln>
            <a:noFill/>
          </a:ln>
        </p:spPr>
      </p:pic>
      <p:sp>
        <p:nvSpPr>
          <p:cNvPr id="147" name="Google Shape;147;p4"/>
          <p:cNvSpPr txBox="1">
            <a:spLocks noGrp="1"/>
          </p:cNvSpPr>
          <p:nvPr>
            <p:ph type="body" idx="1"/>
          </p:nvPr>
        </p:nvSpPr>
        <p:spPr>
          <a:xfrm>
            <a:off x="6096000" y="6103178"/>
            <a:ext cx="2834640" cy="365125"/>
          </a:xfrm>
          <a:prstGeom prst="rect">
            <a:avLst/>
          </a:prstGeom>
          <a:gradFill>
            <a:gsLst>
              <a:gs pos="0">
                <a:schemeClr val="accent5"/>
              </a:gs>
              <a:gs pos="50000">
                <a:schemeClr val="accent1"/>
              </a:gs>
              <a:gs pos="100000">
                <a:srgbClr val="E8995B"/>
              </a:gs>
            </a:gsLst>
            <a:lin ang="10800000" scaled="0"/>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400"/>
              <a:buNone/>
            </a:pPr>
            <a:r>
              <a:rPr lang="en-US" dirty="0"/>
              <a:t>NEXT GEN GIS</a:t>
            </a:r>
            <a:endParaRPr dirty="0"/>
          </a:p>
        </p:txBody>
      </p:sp>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7" name="Google Shape;149;p4">
            <a:extLst>
              <a:ext uri="{FF2B5EF4-FFF2-40B4-BE49-F238E27FC236}">
                <a16:creationId xmlns:a16="http://schemas.microsoft.com/office/drawing/2014/main" id="{BE6523E5-BFAD-7682-266E-63529F42023A}"/>
              </a:ext>
            </a:extLst>
          </p:cNvPr>
          <p:cNvSpPr txBox="1"/>
          <p:nvPr/>
        </p:nvSpPr>
        <p:spPr>
          <a:xfrm>
            <a:off x="333982" y="58867"/>
            <a:ext cx="5428035" cy="6740266"/>
          </a:xfrm>
          <a:prstGeom prst="rect">
            <a:avLst/>
          </a:prstGeom>
          <a:solidFill>
            <a:schemeClr val="accent1"/>
          </a:solidFill>
          <a:ln>
            <a:noFill/>
          </a:ln>
        </p:spPr>
        <p:txBody>
          <a:bodyPr spcFirstLastPara="1" wrap="square" lIns="91425" tIns="45700" rIns="91425" bIns="45700" anchor="t" anchorCtr="0">
            <a:spAutoFit/>
          </a:bodyPr>
          <a:lstStyle/>
          <a:p>
            <a:pPr rtl="0">
              <a:spcBef>
                <a:spcPts val="0"/>
              </a:spcBef>
              <a:spcAft>
                <a:spcPts val="0"/>
              </a:spcAft>
            </a:pPr>
            <a:r>
              <a:rPr lang="en-US" sz="1800" b="1" dirty="0">
                <a:solidFill>
                  <a:srgbClr val="FFFF00"/>
                </a:solidFill>
                <a:latin typeface="Calibri" panose="020F0502020204030204" pitchFamily="34" charset="0"/>
                <a:cs typeface="Calibri" panose="020F0502020204030204" pitchFamily="34" charset="0"/>
              </a:rPr>
              <a:t>B</a:t>
            </a:r>
            <a:r>
              <a:rPr lang="en-US" sz="1800" b="1" i="0" u="none" strike="noStrike" dirty="0">
                <a:solidFill>
                  <a:srgbClr val="FFFF00"/>
                </a:solidFill>
                <a:effectLst/>
                <a:latin typeface="Calibri" panose="020F0502020204030204" pitchFamily="34" charset="0"/>
                <a:cs typeface="Calibri" panose="020F0502020204030204" pitchFamily="34" charset="0"/>
              </a:rPr>
              <a:t>enefit from </a:t>
            </a:r>
            <a:r>
              <a:rPr lang="en-US" sz="1800" i="0" u="none" strike="noStrike" dirty="0">
                <a:solidFill>
                  <a:schemeClr val="bg1"/>
                </a:solidFill>
                <a:effectLst/>
                <a:latin typeface="Calibri" panose="020F0502020204030204" pitchFamily="34" charset="0"/>
                <a:cs typeface="Calibri" panose="020F0502020204030204" pitchFamily="34" charset="0"/>
              </a:rPr>
              <a:t>adopting National 3D elevation and hydrography data standards that are also adopted by the State of Indiana GIO</a:t>
            </a:r>
            <a:endParaRPr lang="en-US" sz="18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800" b="1" dirty="0">
                <a:solidFill>
                  <a:srgbClr val="FFFF00"/>
                </a:solidFill>
                <a:latin typeface="Calibri" panose="020F0502020204030204" pitchFamily="34" charset="0"/>
                <a:cs typeface="Calibri" panose="020F0502020204030204" pitchFamily="34" charset="0"/>
              </a:rPr>
              <a:t>i</a:t>
            </a:r>
            <a:r>
              <a:rPr lang="en-US" sz="1800" b="1" i="0" u="none" strike="noStrike" dirty="0">
                <a:solidFill>
                  <a:srgbClr val="FFFF00"/>
                </a:solidFill>
                <a:effectLst/>
                <a:latin typeface="Calibri" panose="020F0502020204030204" pitchFamily="34" charset="0"/>
                <a:cs typeface="Calibri" panose="020F0502020204030204" pitchFamily="34" charset="0"/>
              </a:rPr>
              <a:t>ntegrated elevation and hydro data improves </a:t>
            </a:r>
            <a:r>
              <a:rPr lang="en-US" sz="1800" i="0" u="none" strike="noStrike" dirty="0">
                <a:solidFill>
                  <a:schemeClr val="bg1"/>
                </a:solidFill>
                <a:effectLst/>
                <a:latin typeface="Calibri" panose="020F0502020204030204" pitchFamily="34" charset="0"/>
                <a:cs typeface="Calibri" panose="020F0502020204030204" pitchFamily="34" charset="0"/>
              </a:rPr>
              <a:t>water resource management and provides more accurate modeling and monitoring of flooding, environmental, and engineered systems</a:t>
            </a: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r>
              <a:rPr lang="en-US" sz="1800" b="1" i="0" u="none" strike="noStrike" dirty="0">
                <a:solidFill>
                  <a:srgbClr val="FFFF00"/>
                </a:solidFill>
                <a:effectLst/>
                <a:latin typeface="Calibri" panose="020F0502020204030204" pitchFamily="34" charset="0"/>
                <a:cs typeface="Calibri" panose="020F0502020204030204" pitchFamily="34" charset="0"/>
              </a:rPr>
              <a:t>expands </a:t>
            </a:r>
            <a:r>
              <a:rPr lang="en-US" sz="1800" i="0" u="none" strike="noStrike" dirty="0">
                <a:solidFill>
                  <a:schemeClr val="bg1"/>
                </a:solidFill>
                <a:effectLst/>
                <a:latin typeface="Calibri" panose="020F0502020204030204" pitchFamily="34" charset="0"/>
                <a:cs typeface="Calibri" panose="020F0502020204030204" pitchFamily="34" charset="0"/>
              </a:rPr>
              <a:t>data sharing opportunities and </a:t>
            </a:r>
            <a:r>
              <a:rPr lang="en-US" sz="1800" b="1" i="0" u="none" strike="noStrike" dirty="0">
                <a:solidFill>
                  <a:srgbClr val="FFFF00"/>
                </a:solidFill>
                <a:effectLst/>
                <a:latin typeface="Calibri" panose="020F0502020204030204" pitchFamily="34" charset="0"/>
                <a:cs typeface="Calibri" panose="020F0502020204030204" pitchFamily="34" charset="0"/>
              </a:rPr>
              <a:t>data maintenance / stewardship </a:t>
            </a:r>
            <a:r>
              <a:rPr lang="en-US" sz="1800" i="0" u="none" strike="noStrike" dirty="0">
                <a:solidFill>
                  <a:schemeClr val="bg1"/>
                </a:solidFill>
                <a:effectLst/>
                <a:latin typeface="Calibri" panose="020F0502020204030204" pitchFamily="34" charset="0"/>
                <a:cs typeface="Calibri" panose="020F0502020204030204" pitchFamily="34" charset="0"/>
              </a:rPr>
              <a:t>responsibilities across </a:t>
            </a:r>
            <a:br>
              <a:rPr lang="en-US" sz="1800" i="0" u="none" strike="noStrike" dirty="0">
                <a:solidFill>
                  <a:schemeClr val="bg1"/>
                </a:solidFill>
                <a:effectLst/>
                <a:latin typeface="Calibri" panose="020F0502020204030204" pitchFamily="34" charset="0"/>
                <a:cs typeface="Calibri" panose="020F0502020204030204" pitchFamily="34" charset="0"/>
              </a:rPr>
            </a:br>
            <a:r>
              <a:rPr lang="en-US" sz="1800" b="1" i="0" u="none" strike="noStrike" dirty="0">
                <a:solidFill>
                  <a:srgbClr val="FFFF00"/>
                </a:solidFill>
                <a:effectLst/>
                <a:latin typeface="Calibri" panose="020F0502020204030204" pitchFamily="34" charset="0"/>
                <a:cs typeface="Calibri" panose="020F0502020204030204" pitchFamily="34" charset="0"/>
              </a:rPr>
              <a:t>Fed-&gt;State-&gt;County-&gt;City partners</a:t>
            </a: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800" b="1" dirty="0">
                <a:solidFill>
                  <a:srgbClr val="FFFF00"/>
                </a:solidFill>
                <a:latin typeface="Calibri" panose="020F0502020204030204" pitchFamily="34" charset="0"/>
                <a:cs typeface="Calibri" panose="020F0502020204030204" pitchFamily="34" charset="0"/>
              </a:rPr>
              <a:t>provides geospatial connections/alignment to other water data systems and networks </a:t>
            </a:r>
            <a:r>
              <a:rPr lang="en-US" sz="1800" dirty="0">
                <a:solidFill>
                  <a:schemeClr val="bg1"/>
                </a:solidFill>
                <a:latin typeface="Calibri" panose="020F0502020204030204" pitchFamily="34" charset="0"/>
                <a:cs typeface="Calibri" panose="020F0502020204030204" pitchFamily="34" charset="0"/>
              </a:rPr>
              <a:t>(e.g. NWI, legal drains, wellhead protection areas / ground water, farm tile drains, storm sewer systems, </a:t>
            </a:r>
            <a:r>
              <a:rPr lang="en-US" sz="1800" dirty="0" err="1">
                <a:solidFill>
                  <a:schemeClr val="bg1"/>
                </a:solidFill>
                <a:latin typeface="Calibri" panose="020F0502020204030204" pitchFamily="34" charset="0"/>
                <a:cs typeface="Calibri" panose="020F0502020204030204" pitchFamily="34" charset="0"/>
              </a:rPr>
              <a:t>etc</a:t>
            </a:r>
            <a:r>
              <a:rPr lang="en-US" sz="1800" dirty="0">
                <a:solidFill>
                  <a:schemeClr val="bg1"/>
                </a:solidFill>
                <a:latin typeface="Calibri" panose="020F0502020204030204" pitchFamily="34" charset="0"/>
                <a:cs typeface="Calibri" panose="020F0502020204030204" pitchFamily="34" charset="0"/>
              </a:rPr>
              <a:t>…)</a:t>
            </a:r>
          </a:p>
          <a:p>
            <a:endParaRPr lang="en-US" sz="1800" dirty="0">
              <a:solidFill>
                <a:schemeClr val="bg1"/>
              </a:solidFill>
              <a:latin typeface="Calibri" panose="020F0502020204030204" pitchFamily="34" charset="0"/>
              <a:cs typeface="Calibri" panose="020F0502020204030204" pitchFamily="34" charset="0"/>
            </a:endParaRPr>
          </a:p>
          <a:p>
            <a:r>
              <a:rPr lang="en-US" sz="1800" b="1" dirty="0">
                <a:solidFill>
                  <a:srgbClr val="FFFF00"/>
                </a:solidFill>
                <a:latin typeface="Calibri" panose="020F0502020204030204" pitchFamily="34" charset="0"/>
                <a:cs typeface="Calibri" panose="020F0502020204030204" pitchFamily="34" charset="0"/>
              </a:rPr>
              <a:t>o</a:t>
            </a:r>
            <a:r>
              <a:rPr lang="en-US" sz="1800" b="1" i="0" u="none" strike="noStrike" dirty="0">
                <a:solidFill>
                  <a:srgbClr val="FFFF00"/>
                </a:solidFill>
                <a:effectLst/>
                <a:latin typeface="Calibri" panose="020F0502020204030204" pitchFamily="34" charset="0"/>
                <a:cs typeface="Calibri" panose="020F0502020204030204" pitchFamily="34" charset="0"/>
              </a:rPr>
              <a:t>pportunity to share in data development costs </a:t>
            </a:r>
            <a:r>
              <a:rPr lang="en-US" sz="1800" i="0" u="none" strike="noStrike" dirty="0">
                <a:solidFill>
                  <a:schemeClr val="bg1"/>
                </a:solidFill>
                <a:effectLst/>
                <a:latin typeface="Calibri" panose="020F0502020204030204" pitchFamily="34" charset="0"/>
                <a:cs typeface="Calibri" panose="020F0502020204030204" pitchFamily="34" charset="0"/>
              </a:rPr>
              <a:t>through the </a:t>
            </a:r>
            <a:r>
              <a:rPr lang="en-US" sz="1800" dirty="0">
                <a:solidFill>
                  <a:schemeClr val="bg1"/>
                </a:solidFill>
                <a:latin typeface="Calibri" panose="020F0502020204030204" pitchFamily="34" charset="0"/>
                <a:cs typeface="Calibri" panose="020F0502020204030204" pitchFamily="34" charset="0"/>
              </a:rPr>
              <a:t>USGS DCA</a:t>
            </a:r>
            <a:r>
              <a:rPr lang="en-US" sz="1800" i="0" u="none" strike="noStrike" dirty="0">
                <a:solidFill>
                  <a:schemeClr val="bg1"/>
                </a:solidFill>
                <a:effectLst/>
                <a:latin typeface="Calibri" panose="020F0502020204030204" pitchFamily="34" charset="0"/>
                <a:cs typeface="Calibri" panose="020F0502020204030204" pitchFamily="34" charset="0"/>
              </a:rPr>
              <a:t> grant program</a:t>
            </a:r>
          </a:p>
          <a:p>
            <a:pPr rtl="0">
              <a:spcBef>
                <a:spcPts val="0"/>
              </a:spcBef>
              <a:spcAft>
                <a:spcPts val="0"/>
              </a:spcAft>
            </a:pPr>
            <a:endParaRPr lang="en-US" sz="1800" dirty="0">
              <a:solidFill>
                <a:schemeClr val="bg1"/>
              </a:solidFill>
              <a:latin typeface="Calibri" panose="020F0502020204030204" pitchFamily="34" charset="0"/>
              <a:cs typeface="Calibri" panose="020F0502020204030204" pitchFamily="34" charset="0"/>
            </a:endParaRPr>
          </a:p>
          <a:p>
            <a:r>
              <a:rPr lang="en-US" sz="1800" b="1" i="0" u="none" strike="noStrike" dirty="0">
                <a:solidFill>
                  <a:srgbClr val="FFFF00"/>
                </a:solidFill>
                <a:effectLst/>
                <a:latin typeface="Calibri" panose="020F0502020204030204" pitchFamily="34" charset="0"/>
                <a:cs typeface="Calibri" panose="020F0502020204030204" pitchFamily="34" charset="0"/>
              </a:rPr>
              <a:t>3DHP is estimated to provide more than $1 billion in annual benefits </a:t>
            </a:r>
            <a:r>
              <a:rPr lang="en-US" sz="1800" i="0" u="none" strike="noStrike" dirty="0">
                <a:solidFill>
                  <a:schemeClr val="bg1"/>
                </a:solidFill>
                <a:effectLst/>
                <a:latin typeface="Calibri" panose="020F0502020204030204" pitchFamily="34" charset="0"/>
                <a:cs typeface="Calibri" panose="020F0502020204030204" pitchFamily="34" charset="0"/>
              </a:rPr>
              <a:t>to Federal, State, Local, Tribal, Private, and Non-profit organizations every year</a:t>
            </a:r>
            <a:endParaRPr lang="en-US" sz="1800" dirty="0">
              <a:solidFill>
                <a:schemeClr val="bg1"/>
              </a:solidFill>
              <a:latin typeface="Calibri" panose="020F0502020204030204" pitchFamily="34" charset="0"/>
              <a:cs typeface="Calibri" panose="020F0502020204030204" pitchFamily="34" charset="0"/>
            </a:endParaRPr>
          </a:p>
        </p:txBody>
      </p:sp>
      <p:pic>
        <p:nvPicPr>
          <p:cNvPr id="1026" name="Picture 2" descr="The 3D Hydrography Program is the surface water component of the 3D National Terrain Model. ">
            <a:extLst>
              <a:ext uri="{FF2B5EF4-FFF2-40B4-BE49-F238E27FC236}">
                <a16:creationId xmlns:a16="http://schemas.microsoft.com/office/drawing/2014/main" id="{7D3EE998-CF53-5970-5761-1E5E86935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848" y="3356043"/>
            <a:ext cx="6060102" cy="35019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5;p4">
            <a:extLst>
              <a:ext uri="{FF2B5EF4-FFF2-40B4-BE49-F238E27FC236}">
                <a16:creationId xmlns:a16="http://schemas.microsoft.com/office/drawing/2014/main" id="{D0CE94EE-A4C6-EE0A-FDE8-03172D784FC9}"/>
              </a:ext>
            </a:extLst>
          </p:cNvPr>
          <p:cNvSpPr txBox="1">
            <a:spLocks/>
          </p:cNvSpPr>
          <p:nvPr/>
        </p:nvSpPr>
        <p:spPr>
          <a:xfrm>
            <a:off x="6519743" y="1"/>
            <a:ext cx="5672257" cy="1995948"/>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7000"/>
              </a:lnSpc>
              <a:spcAft>
                <a:spcPts val="800"/>
              </a:spcAft>
              <a:buClr>
                <a:srgbClr val="000000"/>
              </a:buClr>
              <a:buSzTx/>
              <a:buFont typeface="Arial"/>
              <a:buNone/>
              <a:defRPr/>
            </a:pPr>
            <a:r>
              <a:rPr lang="en-US" sz="4000" dirty="0">
                <a:solidFill>
                  <a:schemeClr val="tx1"/>
                </a:solidFill>
              </a:rPr>
              <a:t>Summary of </a:t>
            </a:r>
            <a:r>
              <a:rPr lang="en-US" sz="4000" b="1" dirty="0">
                <a:solidFill>
                  <a:schemeClr val="tx1"/>
                </a:solidFill>
              </a:rPr>
              <a:t>3DNTM </a:t>
            </a:r>
            <a:r>
              <a:rPr lang="en-US" sz="4000" dirty="0">
                <a:solidFill>
                  <a:schemeClr val="tx1"/>
                </a:solidFill>
              </a:rPr>
              <a:t>and Why Participate?</a:t>
            </a:r>
          </a:p>
        </p:txBody>
      </p:sp>
    </p:spTree>
    <p:extLst>
      <p:ext uri="{BB962C8B-B14F-4D97-AF65-F5344CB8AC3E}">
        <p14:creationId xmlns:p14="http://schemas.microsoft.com/office/powerpoint/2010/main" val="401526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Google Shape;146;p4" descr="close up of computer code">
            <a:extLst>
              <a:ext uri="{FF2B5EF4-FFF2-40B4-BE49-F238E27FC236}">
                <a16:creationId xmlns:a16="http://schemas.microsoft.com/office/drawing/2014/main" id="{C30B4B08-A86C-21A4-1202-A24D43138B46}"/>
              </a:ext>
            </a:extLst>
          </p:cNvPr>
          <p:cNvPicPr preferRelativeResize="0">
            <a:picLocks noGrp="1"/>
          </p:cNvPicPr>
          <p:nvPr>
            <p:ph type="pic" idx="2"/>
          </p:nvPr>
        </p:nvPicPr>
        <p:blipFill rotWithShape="1">
          <a:blip r:embed="rId3">
            <a:alphaModFix/>
          </a:blip>
          <a:srcRect l="20370" r="20369"/>
          <a:stretch/>
        </p:blipFill>
        <p:spPr>
          <a:xfrm>
            <a:off x="0" y="0"/>
            <a:ext cx="6096000" cy="6867922"/>
          </a:xfrm>
          <a:prstGeom prst="rect">
            <a:avLst/>
          </a:prstGeom>
          <a:noFill/>
          <a:ln>
            <a:noFill/>
          </a:ln>
        </p:spPr>
      </p:pic>
      <p:sp>
        <p:nvSpPr>
          <p:cNvPr id="148" name="Google Shape;148;p4"/>
          <p:cNvSpPr txBox="1">
            <a:spLocks noGrp="1"/>
          </p:cNvSpPr>
          <p:nvPr>
            <p:ph type="sldNum" idx="12"/>
          </p:nvPr>
        </p:nvSpPr>
        <p:spPr>
          <a:xfrm>
            <a:off x="11549269" y="6468303"/>
            <a:ext cx="4439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7" name="Google Shape;149;p4">
            <a:extLst>
              <a:ext uri="{FF2B5EF4-FFF2-40B4-BE49-F238E27FC236}">
                <a16:creationId xmlns:a16="http://schemas.microsoft.com/office/drawing/2014/main" id="{BE6523E5-BFAD-7682-266E-63529F42023A}"/>
              </a:ext>
            </a:extLst>
          </p:cNvPr>
          <p:cNvSpPr txBox="1"/>
          <p:nvPr/>
        </p:nvSpPr>
        <p:spPr>
          <a:xfrm>
            <a:off x="333982" y="70408"/>
            <a:ext cx="5428035" cy="6717183"/>
          </a:xfrm>
          <a:prstGeom prst="rect">
            <a:avLst/>
          </a:prstGeom>
          <a:solidFill>
            <a:schemeClr val="accent1"/>
          </a:solidFill>
          <a:ln>
            <a:noFill/>
          </a:ln>
        </p:spPr>
        <p:txBody>
          <a:bodyPr spcFirstLastPara="1" wrap="square" lIns="91425" tIns="45700" rIns="91425" bIns="45700" anchor="t" anchorCtr="0">
            <a:spAutoFit/>
          </a:bodyPr>
          <a:lstStyle/>
          <a:p>
            <a:pPr rtl="0">
              <a:spcBef>
                <a:spcPts val="0"/>
              </a:spcBef>
              <a:spcAft>
                <a:spcPts val="0"/>
              </a:spcAft>
            </a:pPr>
            <a:r>
              <a:rPr lang="en-US" sz="1050" b="1" dirty="0">
                <a:solidFill>
                  <a:srgbClr val="FFFF00"/>
                </a:solidFill>
                <a:latin typeface="Calibri" panose="020F0502020204030204" pitchFamily="34" charset="0"/>
                <a:cs typeface="Calibri" panose="020F0502020204030204" pitchFamily="34" charset="0"/>
              </a:rPr>
              <a:t>Culverts</a:t>
            </a:r>
          </a:p>
          <a:p>
            <a:pPr rtl="0">
              <a:spcBef>
                <a:spcPts val="0"/>
              </a:spcBef>
              <a:spcAft>
                <a:spcPts val="0"/>
              </a:spcAft>
            </a:pPr>
            <a:r>
              <a:rPr lang="en-US" sz="1050" dirty="0">
                <a:solidFill>
                  <a:schemeClr val="bg1"/>
                </a:solidFill>
                <a:latin typeface="Calibri" panose="020F0502020204030204" pitchFamily="34" charset="0"/>
                <a:cs typeface="Calibri" panose="020F0502020204030204" pitchFamily="34" charset="0"/>
              </a:rPr>
              <a:t>culvert data acquired during the process of deriving hydrography from elevation will be made available</a:t>
            </a:r>
          </a:p>
          <a:p>
            <a:pPr rtl="0">
              <a:spcBef>
                <a:spcPts val="0"/>
              </a:spcBef>
              <a:spcAft>
                <a:spcPts val="0"/>
              </a:spcAft>
            </a:pPr>
            <a:endParaRPr lang="en-US" sz="105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050" b="1" dirty="0">
                <a:solidFill>
                  <a:srgbClr val="FFFF00"/>
                </a:solidFill>
                <a:latin typeface="Calibri" panose="020F0502020204030204" pitchFamily="34" charset="0"/>
                <a:cs typeface="Calibri" panose="020F0502020204030204" pitchFamily="34" charset="0"/>
              </a:rPr>
              <a:t>Hydrologically enhanced elevation and other surfaces</a:t>
            </a:r>
          </a:p>
          <a:p>
            <a:pPr rtl="0">
              <a:spcBef>
                <a:spcPts val="0"/>
              </a:spcBef>
              <a:spcAft>
                <a:spcPts val="0"/>
              </a:spcAft>
            </a:pPr>
            <a:r>
              <a:rPr lang="en-US" sz="1050" dirty="0">
                <a:solidFill>
                  <a:schemeClr val="bg1"/>
                </a:solidFill>
                <a:latin typeface="Calibri" panose="020F0502020204030204" pitchFamily="34" charset="0"/>
                <a:cs typeface="Calibri" panose="020F0502020204030204" pitchFamily="34" charset="0"/>
              </a:rPr>
              <a:t>Hydrologically enhanced raster DEMs will be created as a part of the stream network derivation process so that the flow of water across the surface is represented accurately. Additional derivative surfaces may be developed and provided as products as the program matures.</a:t>
            </a:r>
          </a:p>
          <a:p>
            <a:pPr rtl="0">
              <a:spcBef>
                <a:spcPts val="0"/>
              </a:spcBef>
              <a:spcAft>
                <a:spcPts val="0"/>
              </a:spcAft>
            </a:pPr>
            <a:endParaRPr lang="en-US" sz="105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050" b="1" dirty="0">
                <a:solidFill>
                  <a:srgbClr val="FFFF00"/>
                </a:solidFill>
                <a:latin typeface="Calibri" panose="020F0502020204030204" pitchFamily="34" charset="0"/>
                <a:cs typeface="Calibri" panose="020F0502020204030204" pitchFamily="34" charset="0"/>
              </a:rPr>
              <a:t>Stream network</a:t>
            </a:r>
          </a:p>
          <a:p>
            <a:pPr rtl="0">
              <a:spcBef>
                <a:spcPts val="0"/>
              </a:spcBef>
              <a:spcAft>
                <a:spcPts val="0"/>
              </a:spcAft>
            </a:pPr>
            <a:r>
              <a:rPr lang="en-US" sz="1050" dirty="0">
                <a:solidFill>
                  <a:schemeClr val="bg1"/>
                </a:solidFill>
                <a:latin typeface="Calibri" panose="020F0502020204030204" pitchFamily="34" charset="0"/>
                <a:cs typeface="Calibri" panose="020F0502020204030204" pitchFamily="34" charset="0"/>
              </a:rPr>
              <a:t>The stream network will be derived from 3DEP 1-meter standard product digital elevation models (DEMs) created from lidar (5-meter DEMs from </a:t>
            </a:r>
            <a:r>
              <a:rPr lang="en-US" sz="1050" dirty="0" err="1">
                <a:solidFill>
                  <a:schemeClr val="bg1"/>
                </a:solidFill>
                <a:latin typeface="Calibri" panose="020F0502020204030204" pitchFamily="34" charset="0"/>
                <a:cs typeface="Calibri" panose="020F0502020204030204" pitchFamily="34" charset="0"/>
              </a:rPr>
              <a:t>IfSAR</a:t>
            </a:r>
            <a:r>
              <a:rPr lang="en-US" sz="1050" dirty="0">
                <a:solidFill>
                  <a:schemeClr val="bg1"/>
                </a:solidFill>
                <a:latin typeface="Calibri" panose="020F0502020204030204" pitchFamily="34" charset="0"/>
                <a:cs typeface="Calibri" panose="020F0502020204030204" pitchFamily="34" charset="0"/>
              </a:rPr>
              <a:t> in Alaska) and will include elevation values on each vertex to enable 3D analysis of the data.</a:t>
            </a:r>
          </a:p>
          <a:p>
            <a:pPr rtl="0">
              <a:spcBef>
                <a:spcPts val="0"/>
              </a:spcBef>
              <a:spcAft>
                <a:spcPts val="0"/>
              </a:spcAft>
            </a:pPr>
            <a:endParaRPr lang="en-US" sz="105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050" b="1" dirty="0">
                <a:solidFill>
                  <a:srgbClr val="FFFF00"/>
                </a:solidFill>
                <a:latin typeface="Calibri" panose="020F0502020204030204" pitchFamily="34" charset="0"/>
                <a:cs typeface="Calibri" panose="020F0502020204030204" pitchFamily="34" charset="0"/>
              </a:rPr>
              <a:t>Hydrologic units</a:t>
            </a:r>
          </a:p>
          <a:p>
            <a:pPr rtl="0">
              <a:spcBef>
                <a:spcPts val="0"/>
              </a:spcBef>
              <a:spcAft>
                <a:spcPts val="0"/>
              </a:spcAft>
            </a:pPr>
            <a:r>
              <a:rPr lang="en-US" sz="1050" dirty="0">
                <a:solidFill>
                  <a:schemeClr val="bg1"/>
                </a:solidFill>
                <a:latin typeface="Calibri" panose="020F0502020204030204" pitchFamily="34" charset="0"/>
                <a:cs typeface="Calibri" panose="020F0502020204030204" pitchFamily="34" charset="0"/>
              </a:rPr>
              <a:t>Hydrologic units will be derived using the stream network and elevation data, while retaining and utilizing important outlet point information from the Watershed Boundary Dataset.</a:t>
            </a:r>
          </a:p>
          <a:p>
            <a:pPr rtl="0">
              <a:spcBef>
                <a:spcPts val="0"/>
              </a:spcBef>
              <a:spcAft>
                <a:spcPts val="0"/>
              </a:spcAft>
            </a:pPr>
            <a:endParaRPr lang="en-US" sz="105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050" b="1" dirty="0">
                <a:solidFill>
                  <a:srgbClr val="FFFF00"/>
                </a:solidFill>
                <a:latin typeface="Calibri" panose="020F0502020204030204" pitchFamily="34" charset="0"/>
                <a:cs typeface="Calibri" panose="020F0502020204030204" pitchFamily="34" charset="0"/>
              </a:rPr>
              <a:t>Addressed Data</a:t>
            </a:r>
          </a:p>
          <a:p>
            <a:pPr rtl="0">
              <a:spcBef>
                <a:spcPts val="0"/>
              </a:spcBef>
              <a:spcAft>
                <a:spcPts val="0"/>
              </a:spcAft>
            </a:pPr>
            <a:r>
              <a:rPr lang="en-US" sz="1050" dirty="0">
                <a:solidFill>
                  <a:schemeClr val="bg1"/>
                </a:solidFill>
                <a:latin typeface="Calibri" panose="020F0502020204030204" pitchFamily="34" charset="0"/>
                <a:cs typeface="Calibri" panose="020F0502020204030204" pitchFamily="34" charset="0"/>
              </a:rPr>
              <a:t>3DHP will support a hydrographic addressing system such that data produced by users can be assigned a unique location on the network (similar to a street address) and shared across the user community</a:t>
            </a:r>
          </a:p>
          <a:p>
            <a:pPr rtl="0">
              <a:spcBef>
                <a:spcPts val="0"/>
              </a:spcBef>
              <a:spcAft>
                <a:spcPts val="0"/>
              </a:spcAft>
            </a:pPr>
            <a:endParaRPr lang="en-US" sz="1050" b="1" dirty="0">
              <a:solidFill>
                <a:srgbClr val="FFFF00"/>
              </a:solidFill>
              <a:latin typeface="Calibri" panose="020F0502020204030204" pitchFamily="34" charset="0"/>
              <a:cs typeface="Calibri" panose="020F0502020204030204" pitchFamily="34" charset="0"/>
            </a:endParaRPr>
          </a:p>
          <a:p>
            <a:pPr rtl="0">
              <a:spcBef>
                <a:spcPts val="0"/>
              </a:spcBef>
              <a:spcAft>
                <a:spcPts val="0"/>
              </a:spcAft>
            </a:pPr>
            <a:r>
              <a:rPr lang="en-US" sz="1050" b="1" dirty="0">
                <a:solidFill>
                  <a:srgbClr val="FFFF00"/>
                </a:solidFill>
                <a:latin typeface="Calibri" panose="020F0502020204030204" pitchFamily="34" charset="0"/>
                <a:cs typeface="Calibri" panose="020F0502020204030204" pitchFamily="34" charset="0"/>
              </a:rPr>
              <a:t>Wetlands Integration</a:t>
            </a:r>
          </a:p>
          <a:p>
            <a:pPr rtl="0">
              <a:spcBef>
                <a:spcPts val="0"/>
              </a:spcBef>
              <a:spcAft>
                <a:spcPts val="0"/>
              </a:spcAft>
            </a:pPr>
            <a:r>
              <a:rPr lang="en-US" sz="1050" dirty="0">
                <a:solidFill>
                  <a:schemeClr val="bg1"/>
                </a:solidFill>
                <a:latin typeface="Calibri" panose="020F0502020204030204" pitchFamily="34" charset="0"/>
                <a:cs typeface="Calibri" panose="020F0502020204030204" pitchFamily="34" charset="0"/>
              </a:rPr>
              <a:t>Collaborative mapping of the stream network and the NWI will enable the two datasets to function together as a whole and to accurately depict the inland waters of the U.S.</a:t>
            </a:r>
          </a:p>
          <a:p>
            <a:pPr rtl="0">
              <a:spcBef>
                <a:spcPts val="0"/>
              </a:spcBef>
              <a:spcAft>
                <a:spcPts val="0"/>
              </a:spcAft>
            </a:pPr>
            <a:endParaRPr lang="en-US" sz="105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050" b="1" dirty="0">
                <a:solidFill>
                  <a:srgbClr val="FFFF00"/>
                </a:solidFill>
                <a:latin typeface="Calibri" panose="020F0502020204030204" pitchFamily="34" charset="0"/>
                <a:cs typeface="Calibri" panose="020F0502020204030204" pitchFamily="34" charset="0"/>
              </a:rPr>
              <a:t>Engineered Hydrologic Systems</a:t>
            </a:r>
          </a:p>
          <a:p>
            <a:pPr rtl="0">
              <a:spcBef>
                <a:spcPts val="0"/>
              </a:spcBef>
              <a:spcAft>
                <a:spcPts val="0"/>
              </a:spcAft>
            </a:pPr>
            <a:r>
              <a:rPr lang="en-US" sz="1050" dirty="0">
                <a:solidFill>
                  <a:schemeClr val="bg1"/>
                </a:solidFill>
                <a:latin typeface="Calibri" panose="020F0502020204030204" pitchFamily="34" charset="0"/>
                <a:cs typeface="Calibri" panose="020F0502020204030204" pitchFamily="34" charset="0"/>
              </a:rPr>
              <a:t>3DHP will include information on engineered hydrologic systems, with a concerted effort to integrate connection points to, or generalized representations of, stormwater systems in urban areas.</a:t>
            </a:r>
          </a:p>
          <a:p>
            <a:pPr rtl="0">
              <a:spcBef>
                <a:spcPts val="0"/>
              </a:spcBef>
              <a:spcAft>
                <a:spcPts val="0"/>
              </a:spcAft>
            </a:pPr>
            <a:endParaRPr lang="en-US" sz="105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050" b="1" dirty="0">
                <a:solidFill>
                  <a:srgbClr val="FFFF00"/>
                </a:solidFill>
                <a:latin typeface="Calibri" panose="020F0502020204030204" pitchFamily="34" charset="0"/>
                <a:cs typeface="Calibri" panose="020F0502020204030204" pitchFamily="34" charset="0"/>
              </a:rPr>
              <a:t>Groundwater connections</a:t>
            </a:r>
          </a:p>
          <a:p>
            <a:pPr rtl="0">
              <a:spcBef>
                <a:spcPts val="0"/>
              </a:spcBef>
              <a:spcAft>
                <a:spcPts val="0"/>
              </a:spcAft>
            </a:pPr>
            <a:r>
              <a:rPr lang="en-US" sz="1050" dirty="0">
                <a:solidFill>
                  <a:schemeClr val="bg1"/>
                </a:solidFill>
                <a:latin typeface="Calibri" panose="020F0502020204030204" pitchFamily="34" charset="0"/>
                <a:cs typeface="Calibri" panose="020F0502020204030204" pitchFamily="34" charset="0"/>
              </a:rPr>
              <a:t>Connection between surface and groundwater features will be supported, for example, by identifying gaining and losing stream reaches or providing estimates of groundwater contributions to streamflow, where known.</a:t>
            </a:r>
          </a:p>
          <a:p>
            <a:pPr rtl="0">
              <a:spcBef>
                <a:spcPts val="0"/>
              </a:spcBef>
              <a:spcAft>
                <a:spcPts val="0"/>
              </a:spcAft>
            </a:pPr>
            <a:endParaRPr lang="en-US" sz="1050" dirty="0">
              <a:solidFill>
                <a:schemeClr val="bg1"/>
              </a:solidFill>
              <a:latin typeface="Calibri" panose="020F0502020204030204" pitchFamily="34" charset="0"/>
              <a:cs typeface="Calibri" panose="020F0502020204030204" pitchFamily="34" charset="0"/>
            </a:endParaRPr>
          </a:p>
          <a:p>
            <a:pPr rtl="0">
              <a:spcBef>
                <a:spcPts val="0"/>
              </a:spcBef>
              <a:spcAft>
                <a:spcPts val="0"/>
              </a:spcAft>
            </a:pPr>
            <a:r>
              <a:rPr lang="en-US" sz="1050" b="1" dirty="0" err="1">
                <a:solidFill>
                  <a:srgbClr val="FFFF00"/>
                </a:solidFill>
                <a:latin typeface="Calibri" panose="020F0502020204030204" pitchFamily="34" charset="0"/>
                <a:cs typeface="Calibri" panose="020F0502020204030204" pitchFamily="34" charset="0"/>
              </a:rPr>
              <a:t>Topobathymetry</a:t>
            </a:r>
            <a:endParaRPr lang="en-US" sz="1050" b="1" dirty="0">
              <a:solidFill>
                <a:srgbClr val="FFFF00"/>
              </a:solidFill>
              <a:latin typeface="Calibri" panose="020F0502020204030204" pitchFamily="34" charset="0"/>
              <a:cs typeface="Calibri" panose="020F0502020204030204" pitchFamily="34" charset="0"/>
            </a:endParaRPr>
          </a:p>
          <a:p>
            <a:pPr rtl="0">
              <a:spcBef>
                <a:spcPts val="0"/>
              </a:spcBef>
              <a:spcAft>
                <a:spcPts val="0"/>
              </a:spcAft>
            </a:pPr>
            <a:r>
              <a:rPr lang="en-US" sz="1050" dirty="0">
                <a:solidFill>
                  <a:schemeClr val="bg1"/>
                </a:solidFill>
                <a:latin typeface="Calibri" panose="020F0502020204030204" pitchFamily="34" charset="0"/>
                <a:cs typeface="Calibri" panose="020F0502020204030204" pitchFamily="34" charset="0"/>
              </a:rPr>
              <a:t>USGS is researching how to create a continuous </a:t>
            </a:r>
            <a:r>
              <a:rPr lang="en-US" sz="1050" dirty="0" err="1">
                <a:solidFill>
                  <a:schemeClr val="bg1"/>
                </a:solidFill>
                <a:latin typeface="Calibri" panose="020F0502020204030204" pitchFamily="34" charset="0"/>
                <a:cs typeface="Calibri" panose="020F0502020204030204" pitchFamily="34" charset="0"/>
              </a:rPr>
              <a:t>topobathymetric</a:t>
            </a:r>
            <a:r>
              <a:rPr lang="en-US" sz="1050" dirty="0">
                <a:solidFill>
                  <a:schemeClr val="bg1"/>
                </a:solidFill>
                <a:latin typeface="Calibri" panose="020F0502020204030204" pitchFamily="34" charset="0"/>
                <a:cs typeface="Calibri" panose="020F0502020204030204" pitchFamily="34" charset="0"/>
              </a:rPr>
              <a:t> surface derived from high-resolution elevation and bathymetry. Plans to operationalize inland bathymetry will be addressed in the next generation of 3DEP.</a:t>
            </a:r>
          </a:p>
        </p:txBody>
      </p:sp>
      <p:sp>
        <p:nvSpPr>
          <p:cNvPr id="8" name="Google Shape;145;p4">
            <a:extLst>
              <a:ext uri="{FF2B5EF4-FFF2-40B4-BE49-F238E27FC236}">
                <a16:creationId xmlns:a16="http://schemas.microsoft.com/office/drawing/2014/main" id="{0E3CCDDE-5A99-8EB0-9BC5-97247792B3E1}"/>
              </a:ext>
            </a:extLst>
          </p:cNvPr>
          <p:cNvSpPr txBox="1">
            <a:spLocks noGrp="1"/>
          </p:cNvSpPr>
          <p:nvPr>
            <p:ph type="title"/>
          </p:nvPr>
        </p:nvSpPr>
        <p:spPr>
          <a:xfrm>
            <a:off x="6519743" y="262647"/>
            <a:ext cx="5672257" cy="2976664"/>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4800" b="1" dirty="0">
                <a:solidFill>
                  <a:schemeClr val="tx1"/>
                </a:solidFill>
              </a:rPr>
              <a:t>Why Participate?</a:t>
            </a:r>
            <a:br>
              <a:rPr lang="en-US" sz="4000" dirty="0">
                <a:solidFill>
                  <a:schemeClr val="tx1"/>
                </a:solidFill>
              </a:rPr>
            </a:br>
            <a:r>
              <a:rPr lang="en-US" sz="4000" dirty="0">
                <a:solidFill>
                  <a:schemeClr val="tx1"/>
                </a:solidFill>
              </a:rPr>
              <a:t>Enhancements included</a:t>
            </a:r>
            <a:br>
              <a:rPr lang="en-US" sz="4000" dirty="0">
                <a:solidFill>
                  <a:schemeClr val="tx1"/>
                </a:solidFill>
              </a:rPr>
            </a:br>
            <a:r>
              <a:rPr lang="en-US" sz="4000" dirty="0">
                <a:solidFill>
                  <a:schemeClr val="tx1"/>
                </a:solidFill>
              </a:rPr>
              <a:t>in the</a:t>
            </a:r>
            <a:br>
              <a:rPr lang="en-US" sz="4000" dirty="0">
                <a:solidFill>
                  <a:schemeClr val="tx1"/>
                </a:solidFill>
              </a:rPr>
            </a:br>
            <a:r>
              <a:rPr lang="en-US" sz="4000" dirty="0">
                <a:solidFill>
                  <a:schemeClr val="tx1"/>
                </a:solidFill>
              </a:rPr>
              <a:t>3D Hydrography Program</a:t>
            </a:r>
          </a:p>
        </p:txBody>
      </p:sp>
      <p:pic>
        <p:nvPicPr>
          <p:cNvPr id="9" name="Picture 2" descr="The 3D Hydrography Program is the surface water component of the 3D National Terrain Model. ">
            <a:extLst>
              <a:ext uri="{FF2B5EF4-FFF2-40B4-BE49-F238E27FC236}">
                <a16:creationId xmlns:a16="http://schemas.microsoft.com/office/drawing/2014/main" id="{AF21956A-F863-BBF3-4148-C8141A40E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848" y="3356043"/>
            <a:ext cx="6060102" cy="350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449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C707-6537-65F3-395E-03E266BA5116}"/>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AAE4528-2752-05FD-4922-5E0FA2A838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5" name="Picture 4">
            <a:extLst>
              <a:ext uri="{FF2B5EF4-FFF2-40B4-BE49-F238E27FC236}">
                <a16:creationId xmlns:a16="http://schemas.microsoft.com/office/drawing/2014/main" id="{1E121847-701D-D2C7-95DC-5C1CB5798BA6}"/>
              </a:ext>
            </a:extLst>
          </p:cNvPr>
          <p:cNvPicPr>
            <a:picLocks noChangeAspect="1"/>
          </p:cNvPicPr>
          <p:nvPr/>
        </p:nvPicPr>
        <p:blipFill>
          <a:blip r:embed="rId2"/>
          <a:stretch>
            <a:fillRect/>
          </a:stretch>
        </p:blipFill>
        <p:spPr>
          <a:xfrm>
            <a:off x="4428" y="22097"/>
            <a:ext cx="12187571" cy="6811331"/>
          </a:xfrm>
          <a:prstGeom prst="rect">
            <a:avLst/>
          </a:prstGeom>
        </p:spPr>
      </p:pic>
    </p:spTree>
    <p:extLst>
      <p:ext uri="{BB962C8B-B14F-4D97-AF65-F5344CB8AC3E}">
        <p14:creationId xmlns:p14="http://schemas.microsoft.com/office/powerpoint/2010/main" val="2961892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A6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CD938-2CE4-8C99-FC0F-5F18E532CA29}"/>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algn="l">
              <a:lnSpc>
                <a:spcPct val="90000"/>
              </a:lnSpc>
              <a:spcBef>
                <a:spcPct val="0"/>
              </a:spcBef>
            </a:pPr>
            <a:r>
              <a:rPr lang="en-US" sz="3200" kern="1200" dirty="0">
                <a:solidFill>
                  <a:srgbClr val="FFFFFF"/>
                </a:solidFill>
                <a:latin typeface="+mj-lt"/>
                <a:ea typeface="+mj-ea"/>
                <a:cs typeface="+mj-cs"/>
              </a:rPr>
              <a:t>Hamilton Co, Existing Legal Drains Mapping </a:t>
            </a:r>
          </a:p>
        </p:txBody>
      </p:sp>
      <p:sp>
        <p:nvSpPr>
          <p:cNvPr id="3" name="Slide Number Placeholder 2">
            <a:extLst>
              <a:ext uri="{FF2B5EF4-FFF2-40B4-BE49-F238E27FC236}">
                <a16:creationId xmlns:a16="http://schemas.microsoft.com/office/drawing/2014/main" id="{8D10080E-F805-76E3-AAFD-A06E4122EC7F}"/>
              </a:ext>
            </a:extLst>
          </p:cNvPr>
          <p:cNvSpPr>
            <a:spLocks noGrp="1"/>
          </p:cNvSpPr>
          <p:nvPr>
            <p:ph type="sldNum" idx="12"/>
          </p:nvPr>
        </p:nvSpPr>
        <p:spPr>
          <a:xfrm>
            <a:off x="10926476" y="6356350"/>
            <a:ext cx="625443" cy="365125"/>
          </a:xfrm>
          <a:noFill/>
        </p:spPr>
        <p:txBody>
          <a:bodyPr vert="horz" lIns="91440" tIns="45720" rIns="91440" bIns="45720" rtlCol="0" anchor="ctr">
            <a:normAutofit/>
          </a:bodyPr>
          <a:lstStyle/>
          <a:p>
            <a:pPr lvl="0" indent="0" algn="l">
              <a:spcBef>
                <a:spcPts val="0"/>
              </a:spcBef>
              <a:spcAft>
                <a:spcPts val="600"/>
              </a:spcAft>
              <a:buNone/>
            </a:pPr>
            <a:fld id="{00000000-1234-1234-1234-123412341234}" type="slidenum">
              <a:rPr lang="en-US" kern="1200" smtClean="0">
                <a:solidFill>
                  <a:schemeClr val="tx1">
                    <a:tint val="75000"/>
                  </a:schemeClr>
                </a:solidFill>
                <a:latin typeface="+mn-lt"/>
                <a:ea typeface="+mn-ea"/>
                <a:cs typeface="+mn-cs"/>
              </a:rPr>
              <a:pPr lvl="0" indent="0" algn="l">
                <a:spcBef>
                  <a:spcPts val="0"/>
                </a:spcBef>
                <a:spcAft>
                  <a:spcPts val="600"/>
                </a:spcAft>
                <a:buNone/>
              </a:pPr>
              <a:t>3</a:t>
            </a:fld>
            <a:endParaRPr lang="en-US" kern="1200">
              <a:solidFill>
                <a:schemeClr val="tx1">
                  <a:tint val="75000"/>
                </a:schemeClr>
              </a:solidFill>
              <a:latin typeface="+mn-lt"/>
              <a:ea typeface="+mn-ea"/>
              <a:cs typeface="+mn-cs"/>
            </a:endParaRPr>
          </a:p>
        </p:txBody>
      </p:sp>
      <p:pic>
        <p:nvPicPr>
          <p:cNvPr id="5" name="Picture 4" descr="A map with red lines&#10;&#10;Description automatically generated">
            <a:extLst>
              <a:ext uri="{FF2B5EF4-FFF2-40B4-BE49-F238E27FC236}">
                <a16:creationId xmlns:a16="http://schemas.microsoft.com/office/drawing/2014/main" id="{115F09AA-0B22-DFC7-C98D-0B9FA52E8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012" y="0"/>
            <a:ext cx="7508988" cy="6858000"/>
          </a:xfrm>
          <a:prstGeom prst="rect">
            <a:avLst/>
          </a:prstGeom>
        </p:spPr>
      </p:pic>
      <p:sp>
        <p:nvSpPr>
          <p:cNvPr id="6" name="TextBox 5">
            <a:extLst>
              <a:ext uri="{FF2B5EF4-FFF2-40B4-BE49-F238E27FC236}">
                <a16:creationId xmlns:a16="http://schemas.microsoft.com/office/drawing/2014/main" id="{8F68E5E5-3754-D407-EBB4-F261D4D572B3}"/>
              </a:ext>
            </a:extLst>
          </p:cNvPr>
          <p:cNvSpPr txBox="1"/>
          <p:nvPr/>
        </p:nvSpPr>
        <p:spPr>
          <a:xfrm>
            <a:off x="206477" y="3457575"/>
            <a:ext cx="4286865" cy="2862322"/>
          </a:xfrm>
          <a:prstGeom prst="rect">
            <a:avLst/>
          </a:prstGeom>
          <a:noFill/>
        </p:spPr>
        <p:txBody>
          <a:bodyPr wrap="square" rtlCol="0">
            <a:spAutoFit/>
          </a:bodyPr>
          <a:lstStyle/>
          <a:p>
            <a:r>
              <a:rPr lang="en-US" sz="1800" b="1" dirty="0"/>
              <a:t>Other Local Government Hydro Features Inventoried and Mapped?</a:t>
            </a:r>
          </a:p>
          <a:p>
            <a:endParaRPr lang="en-US" sz="1800" b="1" dirty="0"/>
          </a:p>
          <a:p>
            <a:pPr marL="285750" indent="-285750">
              <a:buFont typeface="Arial" panose="020B0604020202020204" pitchFamily="34" charset="0"/>
              <a:buChar char="•"/>
            </a:pPr>
            <a:r>
              <a:rPr lang="en-US" sz="1800" b="1" dirty="0"/>
              <a:t>Farm Drain Tiles?</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Culverts</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Basins (Subdivision, Custom, …</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Other?</a:t>
            </a:r>
          </a:p>
        </p:txBody>
      </p:sp>
    </p:spTree>
    <p:extLst>
      <p:ext uri="{BB962C8B-B14F-4D97-AF65-F5344CB8AC3E}">
        <p14:creationId xmlns:p14="http://schemas.microsoft.com/office/powerpoint/2010/main" val="4255035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A6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CD938-2CE4-8C99-FC0F-5F18E532CA29}"/>
              </a:ext>
            </a:extLst>
          </p:cNvPr>
          <p:cNvSpPr>
            <a:spLocks noGrp="1"/>
          </p:cNvSpPr>
          <p:nvPr>
            <p:ph type="title"/>
          </p:nvPr>
        </p:nvSpPr>
        <p:spPr>
          <a:xfrm>
            <a:off x="838200" y="171162"/>
            <a:ext cx="2840182" cy="2371148"/>
          </a:xfrm>
        </p:spPr>
        <p:txBody>
          <a:bodyPr vert="horz" lIns="91440" tIns="45720" rIns="91440" bIns="45720" rtlCol="0" anchor="ctr">
            <a:normAutofit fontScale="90000"/>
          </a:bodyPr>
          <a:lstStyle/>
          <a:p>
            <a:pPr algn="l">
              <a:lnSpc>
                <a:spcPct val="90000"/>
              </a:lnSpc>
              <a:spcBef>
                <a:spcPct val="0"/>
              </a:spcBef>
            </a:pPr>
            <a:r>
              <a:rPr lang="en-US" sz="3200" kern="1200" dirty="0">
                <a:solidFill>
                  <a:srgbClr val="FFFFFF"/>
                </a:solidFill>
                <a:latin typeface="+mj-lt"/>
                <a:ea typeface="+mj-ea"/>
                <a:cs typeface="+mj-cs"/>
              </a:rPr>
              <a:t>State of Indiana, Existing Hydrography Mapping (NHD)</a:t>
            </a:r>
          </a:p>
        </p:txBody>
      </p:sp>
      <p:sp>
        <p:nvSpPr>
          <p:cNvPr id="3" name="Slide Number Placeholder 2">
            <a:extLst>
              <a:ext uri="{FF2B5EF4-FFF2-40B4-BE49-F238E27FC236}">
                <a16:creationId xmlns:a16="http://schemas.microsoft.com/office/drawing/2014/main" id="{8D10080E-F805-76E3-AAFD-A06E4122EC7F}"/>
              </a:ext>
            </a:extLst>
          </p:cNvPr>
          <p:cNvSpPr>
            <a:spLocks noGrp="1"/>
          </p:cNvSpPr>
          <p:nvPr>
            <p:ph type="sldNum" idx="12"/>
          </p:nvPr>
        </p:nvSpPr>
        <p:spPr>
          <a:xfrm>
            <a:off x="10926476" y="6356350"/>
            <a:ext cx="625443" cy="365125"/>
          </a:xfrm>
          <a:noFill/>
        </p:spPr>
        <p:txBody>
          <a:bodyPr vert="horz" lIns="91440" tIns="45720" rIns="91440" bIns="45720" rtlCol="0" anchor="ctr">
            <a:normAutofit/>
          </a:bodyPr>
          <a:lstStyle/>
          <a:p>
            <a:pPr lvl="0" indent="0" algn="l">
              <a:spcBef>
                <a:spcPts val="0"/>
              </a:spcBef>
              <a:spcAft>
                <a:spcPts val="600"/>
              </a:spcAft>
              <a:buNone/>
            </a:pPr>
            <a:fld id="{00000000-1234-1234-1234-123412341234}" type="slidenum">
              <a:rPr lang="en-US" kern="1200" smtClean="0">
                <a:solidFill>
                  <a:schemeClr val="tx1">
                    <a:tint val="75000"/>
                  </a:schemeClr>
                </a:solidFill>
                <a:latin typeface="+mn-lt"/>
                <a:ea typeface="+mn-ea"/>
                <a:cs typeface="+mn-cs"/>
              </a:rPr>
              <a:pPr lvl="0" indent="0" algn="l">
                <a:spcBef>
                  <a:spcPts val="0"/>
                </a:spcBef>
                <a:spcAft>
                  <a:spcPts val="600"/>
                </a:spcAft>
                <a:buNone/>
              </a:pPr>
              <a:t>4</a:t>
            </a:fld>
            <a:endParaRPr lang="en-US" kern="1200">
              <a:solidFill>
                <a:schemeClr val="tx1">
                  <a:tint val="75000"/>
                </a:schemeClr>
              </a:solidFill>
              <a:latin typeface="+mn-lt"/>
              <a:ea typeface="+mn-ea"/>
              <a:cs typeface="+mn-cs"/>
            </a:endParaRPr>
          </a:p>
        </p:txBody>
      </p:sp>
      <p:pic>
        <p:nvPicPr>
          <p:cNvPr id="5" name="Picture 4" descr="A map with a red border&#10;&#10;Description automatically generated">
            <a:extLst>
              <a:ext uri="{FF2B5EF4-FFF2-40B4-BE49-F238E27FC236}">
                <a16:creationId xmlns:a16="http://schemas.microsoft.com/office/drawing/2014/main" id="{8D8106B8-EF9D-2718-5D39-7F406CF66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7681" y="1"/>
            <a:ext cx="7294319" cy="6888798"/>
          </a:xfrm>
          <a:prstGeom prst="rect">
            <a:avLst/>
          </a:prstGeom>
        </p:spPr>
      </p:pic>
      <p:sp>
        <p:nvSpPr>
          <p:cNvPr id="6" name="TextBox 5">
            <a:extLst>
              <a:ext uri="{FF2B5EF4-FFF2-40B4-BE49-F238E27FC236}">
                <a16:creationId xmlns:a16="http://schemas.microsoft.com/office/drawing/2014/main" id="{2424EC32-4762-8D08-54D0-21FF3D22C561}"/>
              </a:ext>
            </a:extLst>
          </p:cNvPr>
          <p:cNvSpPr txBox="1"/>
          <p:nvPr/>
        </p:nvSpPr>
        <p:spPr>
          <a:xfrm>
            <a:off x="206477" y="3457575"/>
            <a:ext cx="4286865" cy="2031325"/>
          </a:xfrm>
          <a:prstGeom prst="rect">
            <a:avLst/>
          </a:prstGeom>
          <a:noFill/>
        </p:spPr>
        <p:txBody>
          <a:bodyPr wrap="square" rtlCol="0">
            <a:spAutoFit/>
          </a:bodyPr>
          <a:lstStyle/>
          <a:p>
            <a:r>
              <a:rPr lang="en-US" sz="1800" b="1" dirty="0"/>
              <a:t>Local-Resolution NHD Mapped from 2011-2014 QL3 Lidar and 1-Foot Pixel Orthoimagery</a:t>
            </a:r>
          </a:p>
          <a:p>
            <a:endParaRPr lang="en-US" sz="1800" b="1" dirty="0"/>
          </a:p>
          <a:p>
            <a:r>
              <a:rPr lang="en-US" sz="1800" b="1" dirty="0"/>
              <a:t>Scale 1”=100’</a:t>
            </a:r>
          </a:p>
          <a:p>
            <a:endParaRPr lang="en-US" sz="1800" b="1" dirty="0"/>
          </a:p>
          <a:p>
            <a:r>
              <a:rPr lang="en-US" sz="1800" b="1" dirty="0"/>
              <a:t>Resolution: 6 AC Catchment </a:t>
            </a:r>
          </a:p>
        </p:txBody>
      </p:sp>
    </p:spTree>
    <p:extLst>
      <p:ext uri="{BB962C8B-B14F-4D97-AF65-F5344CB8AC3E}">
        <p14:creationId xmlns:p14="http://schemas.microsoft.com/office/powerpoint/2010/main" val="2462664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A6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CD938-2CE4-8C99-FC0F-5F18E532CA29}"/>
              </a:ext>
            </a:extLst>
          </p:cNvPr>
          <p:cNvSpPr>
            <a:spLocks noGrp="1"/>
          </p:cNvSpPr>
          <p:nvPr>
            <p:ph type="title"/>
          </p:nvPr>
        </p:nvSpPr>
        <p:spPr>
          <a:xfrm>
            <a:off x="838200" y="171162"/>
            <a:ext cx="2840182" cy="2371148"/>
          </a:xfrm>
        </p:spPr>
        <p:txBody>
          <a:bodyPr vert="horz" lIns="91440" tIns="45720" rIns="91440" bIns="45720" rtlCol="0" anchor="ctr">
            <a:normAutofit fontScale="90000"/>
          </a:bodyPr>
          <a:lstStyle/>
          <a:p>
            <a:pPr algn="l">
              <a:lnSpc>
                <a:spcPct val="90000"/>
              </a:lnSpc>
              <a:spcBef>
                <a:spcPct val="0"/>
              </a:spcBef>
            </a:pPr>
            <a:r>
              <a:rPr lang="en-US" sz="3200" kern="1200" dirty="0">
                <a:solidFill>
                  <a:srgbClr val="FFFFFF"/>
                </a:solidFill>
                <a:latin typeface="+mj-lt"/>
                <a:ea typeface="+mj-ea"/>
                <a:cs typeface="+mj-cs"/>
              </a:rPr>
              <a:t>State of Indiana, Existing Hydrography Mapping (WBD)</a:t>
            </a:r>
          </a:p>
        </p:txBody>
      </p:sp>
      <p:sp>
        <p:nvSpPr>
          <p:cNvPr id="3" name="Slide Number Placeholder 2">
            <a:extLst>
              <a:ext uri="{FF2B5EF4-FFF2-40B4-BE49-F238E27FC236}">
                <a16:creationId xmlns:a16="http://schemas.microsoft.com/office/drawing/2014/main" id="{8D10080E-F805-76E3-AAFD-A06E4122EC7F}"/>
              </a:ext>
            </a:extLst>
          </p:cNvPr>
          <p:cNvSpPr>
            <a:spLocks noGrp="1"/>
          </p:cNvSpPr>
          <p:nvPr>
            <p:ph type="sldNum" idx="12"/>
          </p:nvPr>
        </p:nvSpPr>
        <p:spPr>
          <a:xfrm>
            <a:off x="10926476" y="6356350"/>
            <a:ext cx="625443" cy="365125"/>
          </a:xfrm>
          <a:noFill/>
        </p:spPr>
        <p:txBody>
          <a:bodyPr vert="horz" lIns="91440" tIns="45720" rIns="91440" bIns="45720" rtlCol="0" anchor="ctr">
            <a:normAutofit/>
          </a:bodyPr>
          <a:lstStyle/>
          <a:p>
            <a:pPr lvl="0" indent="0" algn="l">
              <a:spcBef>
                <a:spcPts val="0"/>
              </a:spcBef>
              <a:spcAft>
                <a:spcPts val="600"/>
              </a:spcAft>
              <a:buNone/>
            </a:pPr>
            <a:fld id="{00000000-1234-1234-1234-123412341234}" type="slidenum">
              <a:rPr lang="en-US" kern="1200" smtClean="0">
                <a:solidFill>
                  <a:schemeClr val="tx1">
                    <a:tint val="75000"/>
                  </a:schemeClr>
                </a:solidFill>
                <a:latin typeface="+mn-lt"/>
                <a:ea typeface="+mn-ea"/>
                <a:cs typeface="+mn-cs"/>
              </a:rPr>
              <a:pPr lvl="0" indent="0" algn="l">
                <a:spcBef>
                  <a:spcPts val="0"/>
                </a:spcBef>
                <a:spcAft>
                  <a:spcPts val="600"/>
                </a:spcAft>
                <a:buNone/>
              </a:pPr>
              <a:t>5</a:t>
            </a:fld>
            <a:endParaRPr lang="en-US" kern="1200">
              <a:solidFill>
                <a:schemeClr val="tx1">
                  <a:tint val="75000"/>
                </a:schemeClr>
              </a:solidFill>
              <a:latin typeface="+mn-lt"/>
              <a:ea typeface="+mn-ea"/>
              <a:cs typeface="+mn-cs"/>
            </a:endParaRPr>
          </a:p>
        </p:txBody>
      </p:sp>
      <p:pic>
        <p:nvPicPr>
          <p:cNvPr id="4" name="Picture 3">
            <a:extLst>
              <a:ext uri="{FF2B5EF4-FFF2-40B4-BE49-F238E27FC236}">
                <a16:creationId xmlns:a16="http://schemas.microsoft.com/office/drawing/2014/main" id="{84818912-7373-12E2-1C01-257B7081F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111" y="20657"/>
            <a:ext cx="7197816" cy="6859353"/>
          </a:xfrm>
          <a:prstGeom prst="rect">
            <a:avLst/>
          </a:prstGeom>
        </p:spPr>
      </p:pic>
    </p:spTree>
    <p:extLst>
      <p:ext uri="{BB962C8B-B14F-4D97-AF65-F5344CB8AC3E}">
        <p14:creationId xmlns:p14="http://schemas.microsoft.com/office/powerpoint/2010/main" val="1453902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A6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CD938-2CE4-8C99-FC0F-5F18E532CA29}"/>
              </a:ext>
            </a:extLst>
          </p:cNvPr>
          <p:cNvSpPr>
            <a:spLocks noGrp="1"/>
          </p:cNvSpPr>
          <p:nvPr>
            <p:ph type="title"/>
          </p:nvPr>
        </p:nvSpPr>
        <p:spPr>
          <a:xfrm>
            <a:off x="838200" y="171162"/>
            <a:ext cx="2840182" cy="2371148"/>
          </a:xfrm>
        </p:spPr>
        <p:txBody>
          <a:bodyPr vert="horz" lIns="91440" tIns="45720" rIns="91440" bIns="45720" rtlCol="0" anchor="ctr">
            <a:normAutofit fontScale="90000"/>
          </a:bodyPr>
          <a:lstStyle/>
          <a:p>
            <a:pPr algn="l">
              <a:lnSpc>
                <a:spcPct val="90000"/>
              </a:lnSpc>
              <a:spcBef>
                <a:spcPct val="0"/>
              </a:spcBef>
            </a:pPr>
            <a:r>
              <a:rPr lang="en-US" sz="3200" kern="1200" dirty="0">
                <a:solidFill>
                  <a:srgbClr val="FFFFFF"/>
                </a:solidFill>
                <a:latin typeface="+mj-lt"/>
                <a:ea typeface="+mj-ea"/>
                <a:cs typeface="+mj-cs"/>
              </a:rPr>
              <a:t>Comparing Existing State of Indiana NHD  &amp; Hamilton  County Hydrography Mapping</a:t>
            </a:r>
          </a:p>
        </p:txBody>
      </p:sp>
      <p:sp>
        <p:nvSpPr>
          <p:cNvPr id="3" name="Slide Number Placeholder 2">
            <a:extLst>
              <a:ext uri="{FF2B5EF4-FFF2-40B4-BE49-F238E27FC236}">
                <a16:creationId xmlns:a16="http://schemas.microsoft.com/office/drawing/2014/main" id="{8D10080E-F805-76E3-AAFD-A06E4122EC7F}"/>
              </a:ext>
            </a:extLst>
          </p:cNvPr>
          <p:cNvSpPr>
            <a:spLocks noGrp="1"/>
          </p:cNvSpPr>
          <p:nvPr>
            <p:ph type="sldNum" idx="12"/>
          </p:nvPr>
        </p:nvSpPr>
        <p:spPr>
          <a:xfrm>
            <a:off x="10926476" y="6356350"/>
            <a:ext cx="625443" cy="365125"/>
          </a:xfrm>
          <a:noFill/>
        </p:spPr>
        <p:txBody>
          <a:bodyPr vert="horz" lIns="91440" tIns="45720" rIns="91440" bIns="45720" rtlCol="0" anchor="ctr">
            <a:normAutofit/>
          </a:bodyPr>
          <a:lstStyle/>
          <a:p>
            <a:pPr lvl="0" indent="0" algn="l">
              <a:spcBef>
                <a:spcPts val="0"/>
              </a:spcBef>
              <a:spcAft>
                <a:spcPts val="600"/>
              </a:spcAft>
              <a:buNone/>
            </a:pPr>
            <a:fld id="{00000000-1234-1234-1234-123412341234}" type="slidenum">
              <a:rPr lang="en-US" kern="1200" smtClean="0">
                <a:solidFill>
                  <a:schemeClr val="tx1">
                    <a:tint val="75000"/>
                  </a:schemeClr>
                </a:solidFill>
                <a:latin typeface="+mn-lt"/>
                <a:ea typeface="+mn-ea"/>
                <a:cs typeface="+mn-cs"/>
              </a:rPr>
              <a:pPr lvl="0" indent="0" algn="l">
                <a:spcBef>
                  <a:spcPts val="0"/>
                </a:spcBef>
                <a:spcAft>
                  <a:spcPts val="600"/>
                </a:spcAft>
                <a:buNone/>
              </a:pPr>
              <a:t>6</a:t>
            </a:fld>
            <a:endParaRPr lang="en-US" kern="1200">
              <a:solidFill>
                <a:schemeClr val="tx1">
                  <a:tint val="75000"/>
                </a:schemeClr>
              </a:solidFill>
              <a:latin typeface="+mn-lt"/>
              <a:ea typeface="+mn-ea"/>
              <a:cs typeface="+mn-cs"/>
            </a:endParaRPr>
          </a:p>
        </p:txBody>
      </p:sp>
      <p:pic>
        <p:nvPicPr>
          <p:cNvPr id="4" name="Picture 3">
            <a:extLst>
              <a:ext uri="{FF2B5EF4-FFF2-40B4-BE49-F238E27FC236}">
                <a16:creationId xmlns:a16="http://schemas.microsoft.com/office/drawing/2014/main" id="{9D48D0E8-9A08-6183-C12F-9F6BDB509A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2831" y="2182760"/>
            <a:ext cx="8048109" cy="4675239"/>
          </a:xfrm>
          <a:prstGeom prst="rect">
            <a:avLst/>
          </a:prstGeom>
        </p:spPr>
      </p:pic>
    </p:spTree>
    <p:extLst>
      <p:ext uri="{BB962C8B-B14F-4D97-AF65-F5344CB8AC3E}">
        <p14:creationId xmlns:p14="http://schemas.microsoft.com/office/powerpoint/2010/main" val="318777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A65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CD938-2CE4-8C99-FC0F-5F18E532CA29}"/>
              </a:ext>
            </a:extLst>
          </p:cNvPr>
          <p:cNvSpPr>
            <a:spLocks noGrp="1"/>
          </p:cNvSpPr>
          <p:nvPr>
            <p:ph type="title"/>
          </p:nvPr>
        </p:nvSpPr>
        <p:spPr>
          <a:xfrm>
            <a:off x="838200" y="171162"/>
            <a:ext cx="2840182" cy="2371148"/>
          </a:xfrm>
        </p:spPr>
        <p:txBody>
          <a:bodyPr vert="horz" lIns="91440" tIns="45720" rIns="91440" bIns="45720" rtlCol="0" anchor="ctr">
            <a:normAutofit fontScale="90000"/>
          </a:bodyPr>
          <a:lstStyle/>
          <a:p>
            <a:pPr algn="l">
              <a:lnSpc>
                <a:spcPct val="90000"/>
              </a:lnSpc>
              <a:spcBef>
                <a:spcPct val="0"/>
              </a:spcBef>
            </a:pPr>
            <a:r>
              <a:rPr lang="en-US" sz="3200" kern="1200" dirty="0">
                <a:solidFill>
                  <a:srgbClr val="FFFFFF"/>
                </a:solidFill>
                <a:latin typeface="+mj-lt"/>
                <a:ea typeface="+mj-ea"/>
                <a:cs typeface="+mj-cs"/>
              </a:rPr>
              <a:t>Comparing Existing State of Indiana NHD  &amp; Hamilton  County Hydrography Mapping</a:t>
            </a:r>
          </a:p>
        </p:txBody>
      </p:sp>
      <p:sp>
        <p:nvSpPr>
          <p:cNvPr id="3" name="Slide Number Placeholder 2">
            <a:extLst>
              <a:ext uri="{FF2B5EF4-FFF2-40B4-BE49-F238E27FC236}">
                <a16:creationId xmlns:a16="http://schemas.microsoft.com/office/drawing/2014/main" id="{8D10080E-F805-76E3-AAFD-A06E4122EC7F}"/>
              </a:ext>
            </a:extLst>
          </p:cNvPr>
          <p:cNvSpPr>
            <a:spLocks noGrp="1"/>
          </p:cNvSpPr>
          <p:nvPr>
            <p:ph type="sldNum" idx="12"/>
          </p:nvPr>
        </p:nvSpPr>
        <p:spPr>
          <a:xfrm>
            <a:off x="10926476" y="6356350"/>
            <a:ext cx="625443" cy="365125"/>
          </a:xfrm>
          <a:noFill/>
        </p:spPr>
        <p:txBody>
          <a:bodyPr vert="horz" lIns="91440" tIns="45720" rIns="91440" bIns="45720" rtlCol="0" anchor="ctr">
            <a:normAutofit/>
          </a:bodyPr>
          <a:lstStyle/>
          <a:p>
            <a:pPr lvl="0" indent="0" algn="l">
              <a:spcBef>
                <a:spcPts val="0"/>
              </a:spcBef>
              <a:spcAft>
                <a:spcPts val="600"/>
              </a:spcAft>
              <a:buNone/>
            </a:pPr>
            <a:fld id="{00000000-1234-1234-1234-123412341234}" type="slidenum">
              <a:rPr lang="en-US" kern="1200" smtClean="0">
                <a:solidFill>
                  <a:schemeClr val="tx1">
                    <a:tint val="75000"/>
                  </a:schemeClr>
                </a:solidFill>
                <a:latin typeface="+mn-lt"/>
                <a:ea typeface="+mn-ea"/>
                <a:cs typeface="+mn-cs"/>
              </a:rPr>
              <a:pPr lvl="0" indent="0" algn="l">
                <a:spcBef>
                  <a:spcPts val="0"/>
                </a:spcBef>
                <a:spcAft>
                  <a:spcPts val="600"/>
                </a:spcAft>
                <a:buNone/>
              </a:pPr>
              <a:t>7</a:t>
            </a:fld>
            <a:endParaRPr lang="en-US" kern="1200">
              <a:solidFill>
                <a:schemeClr val="tx1">
                  <a:tint val="75000"/>
                </a:schemeClr>
              </a:solidFill>
              <a:latin typeface="+mn-lt"/>
              <a:ea typeface="+mn-ea"/>
              <a:cs typeface="+mn-cs"/>
            </a:endParaRPr>
          </a:p>
        </p:txBody>
      </p:sp>
      <p:pic>
        <p:nvPicPr>
          <p:cNvPr id="6" name="Picture 5">
            <a:extLst>
              <a:ext uri="{FF2B5EF4-FFF2-40B4-BE49-F238E27FC236}">
                <a16:creationId xmlns:a16="http://schemas.microsoft.com/office/drawing/2014/main" id="{1A708E2F-AFB3-B12C-6A0E-3B10303DA1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5775" y="2104103"/>
            <a:ext cx="8246225" cy="4753898"/>
          </a:xfrm>
          <a:prstGeom prst="rect">
            <a:avLst/>
          </a:prstGeom>
        </p:spPr>
      </p:pic>
    </p:spTree>
    <p:extLst>
      <p:ext uri="{BB962C8B-B14F-4D97-AF65-F5344CB8AC3E}">
        <p14:creationId xmlns:p14="http://schemas.microsoft.com/office/powerpoint/2010/main" val="570866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C9C11B-808B-A9CE-27C0-64C0D3C3D37F}"/>
              </a:ext>
            </a:extLst>
          </p:cNvPr>
          <p:cNvSpPr>
            <a:spLocks noGrp="1"/>
          </p:cNvSpPr>
          <p:nvPr>
            <p:ph type="body" idx="1"/>
          </p:nvPr>
        </p:nvSpPr>
        <p:spPr>
          <a:xfrm>
            <a:off x="350837" y="4325509"/>
            <a:ext cx="3857370" cy="1465812"/>
          </a:xfrm>
        </p:spPr>
        <p:txBody>
          <a:bodyPr/>
          <a:lstStyle/>
          <a:p>
            <a:r>
              <a:rPr lang="en-US" dirty="0"/>
              <a:t>IGIC Geospatial Coordinators Forum</a:t>
            </a:r>
          </a:p>
          <a:p>
            <a:r>
              <a:rPr lang="en-US" dirty="0"/>
              <a:t>September 20, 2023</a:t>
            </a:r>
          </a:p>
        </p:txBody>
      </p:sp>
      <p:sp>
        <p:nvSpPr>
          <p:cNvPr id="6" name="Title 5">
            <a:extLst>
              <a:ext uri="{FF2B5EF4-FFF2-40B4-BE49-F238E27FC236}">
                <a16:creationId xmlns:a16="http://schemas.microsoft.com/office/drawing/2014/main" id="{0ACB1A97-9089-B308-9C66-EF3D143EA022}"/>
              </a:ext>
            </a:extLst>
          </p:cNvPr>
          <p:cNvSpPr>
            <a:spLocks noGrp="1"/>
          </p:cNvSpPr>
          <p:nvPr>
            <p:ph type="title"/>
          </p:nvPr>
        </p:nvSpPr>
        <p:spPr>
          <a:xfrm>
            <a:off x="0" y="23813"/>
            <a:ext cx="12192000" cy="1893478"/>
          </a:xfrm>
        </p:spPr>
        <p:txBody>
          <a:bodyPr/>
          <a:lstStyle/>
          <a:p>
            <a:r>
              <a:rPr lang="en-US" dirty="0">
                <a:solidFill>
                  <a:schemeClr val="bg1"/>
                </a:solidFill>
              </a:rPr>
              <a:t>Existing Indiana Statewide NHD/WBD Data and Sample County Hydrography Data (Hamilton County, IN)</a:t>
            </a:r>
          </a:p>
        </p:txBody>
      </p:sp>
      <p:sp>
        <p:nvSpPr>
          <p:cNvPr id="5" name="Slide Number Placeholder 4">
            <a:extLst>
              <a:ext uri="{FF2B5EF4-FFF2-40B4-BE49-F238E27FC236}">
                <a16:creationId xmlns:a16="http://schemas.microsoft.com/office/drawing/2014/main" id="{4FD5F273-1EE8-D2E7-478A-A3DD87866367}"/>
              </a:ext>
            </a:extLst>
          </p:cNvPr>
          <p:cNvSpPr>
            <a:spLocks noGrp="1"/>
          </p:cNvSpPr>
          <p:nvPr>
            <p:ph type="sldNum" idx="4294967295"/>
          </p:nvPr>
        </p:nvSpPr>
        <p:spPr>
          <a:xfrm>
            <a:off x="11747500" y="6469063"/>
            <a:ext cx="444500" cy="365125"/>
          </a:xfrm>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3" name="Picture 2" descr="A map of a farm&#10;&#10;Description automatically generated">
            <a:extLst>
              <a:ext uri="{FF2B5EF4-FFF2-40B4-BE49-F238E27FC236}">
                <a16:creationId xmlns:a16="http://schemas.microsoft.com/office/drawing/2014/main" id="{65F8589B-7363-5C7A-CC5D-FC6A880D782F}"/>
              </a:ext>
            </a:extLst>
          </p:cNvPr>
          <p:cNvPicPr>
            <a:picLocks noChangeAspect="1"/>
          </p:cNvPicPr>
          <p:nvPr/>
        </p:nvPicPr>
        <p:blipFill>
          <a:blip r:embed="rId2"/>
          <a:stretch>
            <a:fillRect/>
          </a:stretch>
        </p:blipFill>
        <p:spPr>
          <a:xfrm>
            <a:off x="4291964" y="2300749"/>
            <a:ext cx="7900037" cy="4557252"/>
          </a:xfrm>
          <a:prstGeom prst="rect">
            <a:avLst/>
          </a:prstGeom>
        </p:spPr>
      </p:pic>
    </p:spTree>
    <p:extLst>
      <p:ext uri="{BB962C8B-B14F-4D97-AF65-F5344CB8AC3E}">
        <p14:creationId xmlns:p14="http://schemas.microsoft.com/office/powerpoint/2010/main" val="207787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C9C11B-808B-A9CE-27C0-64C0D3C3D37F}"/>
              </a:ext>
            </a:extLst>
          </p:cNvPr>
          <p:cNvSpPr>
            <a:spLocks noGrp="1"/>
          </p:cNvSpPr>
          <p:nvPr>
            <p:ph type="body" idx="1"/>
          </p:nvPr>
        </p:nvSpPr>
        <p:spPr>
          <a:xfrm>
            <a:off x="350836" y="4325509"/>
            <a:ext cx="5167313" cy="1465812"/>
          </a:xfrm>
        </p:spPr>
        <p:txBody>
          <a:bodyPr/>
          <a:lstStyle/>
          <a:p>
            <a:r>
              <a:rPr lang="en-US" dirty="0"/>
              <a:t>IGIC Geospatial Coordinators Forum</a:t>
            </a:r>
          </a:p>
          <a:p>
            <a:r>
              <a:rPr lang="en-US" dirty="0"/>
              <a:t>September 20, 2023</a:t>
            </a:r>
          </a:p>
        </p:txBody>
      </p:sp>
      <p:sp>
        <p:nvSpPr>
          <p:cNvPr id="6" name="Title 5">
            <a:extLst>
              <a:ext uri="{FF2B5EF4-FFF2-40B4-BE49-F238E27FC236}">
                <a16:creationId xmlns:a16="http://schemas.microsoft.com/office/drawing/2014/main" id="{0ACB1A97-9089-B308-9C66-EF3D143EA022}"/>
              </a:ext>
            </a:extLst>
          </p:cNvPr>
          <p:cNvSpPr>
            <a:spLocks noGrp="1"/>
          </p:cNvSpPr>
          <p:nvPr>
            <p:ph type="title"/>
          </p:nvPr>
        </p:nvSpPr>
        <p:spPr>
          <a:xfrm>
            <a:off x="350836" y="755782"/>
            <a:ext cx="11490325" cy="2891985"/>
          </a:xfrm>
        </p:spPr>
        <p:txBody>
          <a:bodyPr/>
          <a:lstStyle/>
          <a:p>
            <a:r>
              <a:rPr lang="en-US" dirty="0">
                <a:solidFill>
                  <a:schemeClr val="bg1"/>
                </a:solidFill>
              </a:rPr>
              <a:t>Existing NHD, WBD, and NWI Hydrography Mapping, and the Future of 3D Hydrography Mapping at USGS</a:t>
            </a:r>
          </a:p>
        </p:txBody>
      </p:sp>
      <p:sp>
        <p:nvSpPr>
          <p:cNvPr id="5" name="Slide Number Placeholder 4">
            <a:extLst>
              <a:ext uri="{FF2B5EF4-FFF2-40B4-BE49-F238E27FC236}">
                <a16:creationId xmlns:a16="http://schemas.microsoft.com/office/drawing/2014/main" id="{4FD5F273-1EE8-D2E7-478A-A3DD87866367}"/>
              </a:ext>
            </a:extLst>
          </p:cNvPr>
          <p:cNvSpPr>
            <a:spLocks noGrp="1"/>
          </p:cNvSpPr>
          <p:nvPr>
            <p:ph type="sldNum" idx="4294967295"/>
          </p:nvPr>
        </p:nvSpPr>
        <p:spPr>
          <a:xfrm>
            <a:off x="11747500" y="6469063"/>
            <a:ext cx="444500" cy="365125"/>
          </a:xfrm>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10" name="Picture 2" descr="The 3D Hydrography Program is the surface water component of the 3D National Terrain Model. ">
            <a:extLst>
              <a:ext uri="{FF2B5EF4-FFF2-40B4-BE49-F238E27FC236}">
                <a16:creationId xmlns:a16="http://schemas.microsoft.com/office/drawing/2014/main" id="{802A4855-4DD1-D46A-9056-2DB5FAE1D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848" y="3356043"/>
            <a:ext cx="6060102" cy="350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772136"/>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5778</TotalTime>
  <Words>1635</Words>
  <Application>Microsoft Office PowerPoint</Application>
  <PresentationFormat>Widescreen</PresentationFormat>
  <Paragraphs>165</Paragraphs>
  <Slides>28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Century Gothic</vt:lpstr>
      <vt:lpstr>Merriweather Web</vt:lpstr>
      <vt:lpstr>Noto Sans Symbols</vt:lpstr>
      <vt:lpstr>Office Theme</vt:lpstr>
      <vt:lpstr>Forum Breakout Topic Waters Initiatives</vt:lpstr>
      <vt:lpstr>Hamilton Co, Existing Hydrography Mapping </vt:lpstr>
      <vt:lpstr>Hamilton Co, Existing Legal Drains Mapping </vt:lpstr>
      <vt:lpstr>State of Indiana, Existing Hydrography Mapping (NHD)</vt:lpstr>
      <vt:lpstr>State of Indiana, Existing Hydrography Mapping (WBD)</vt:lpstr>
      <vt:lpstr>Comparing Existing State of Indiana NHD  &amp; Hamilton  County Hydrography Mapping</vt:lpstr>
      <vt:lpstr>Comparing Existing State of Indiana NHD  &amp; Hamilton  County Hydrography Mapping</vt:lpstr>
      <vt:lpstr>Existing Indiana Statewide NHD/WBD Data and Sample County Hydrography Data (Hamilton County, IN)</vt:lpstr>
      <vt:lpstr>Existing NHD, WBD, and NWI Hydrography Mapping, and the Future of 3D Hydrography Mapping at USGS</vt:lpstr>
      <vt:lpstr>What is the status of the USGS NHD/WBD datasets?</vt:lpstr>
      <vt:lpstr>How does Indiana State, County and Local Governments Currently Use NHD/WBD data?</vt:lpstr>
      <vt:lpstr>What is the NWI?  The National Wetlands Inventory (NWI) is a program developed and maintained by the U.S. Fish and Wildlife Service (USFWS) to map, classify, and provide information on the status and trends of wetlands across the United States. It is considered the most comprehensive inventory of wetland resources in the country. </vt:lpstr>
      <vt:lpstr>PowerPoint Presentation</vt:lpstr>
      <vt:lpstr>The Future of 3D Hydrography Mapping at USGS</vt:lpstr>
      <vt:lpstr>PowerPoint Presentation</vt:lpstr>
      <vt:lpstr>PowerPoint Presentation</vt:lpstr>
      <vt:lpstr>PowerPoint Presentation</vt:lpstr>
      <vt:lpstr>PowerPoint Presentation</vt:lpstr>
      <vt:lpstr>PowerPoint Presentation</vt:lpstr>
      <vt:lpstr>What is 3DHP  Elevation-Derived Hydrography (EDH)? [LINK]</vt:lpstr>
      <vt:lpstr>PowerPoint Presentation</vt:lpstr>
      <vt:lpstr>What is 3DHP  Elevation-Derived Hydrography (EDH)? </vt:lpstr>
      <vt:lpstr>What is 3DHP  Elevation-Derived Hydrography (EDH)? </vt:lpstr>
      <vt:lpstr>What is 3DHP  Elevation-Derived Hydrography (EDH)? </vt:lpstr>
      <vt:lpstr>What is 3DHP  Elevation-Derived Hydrography (EDH)? </vt:lpstr>
      <vt:lpstr>PowerPoint Presentation</vt:lpstr>
      <vt:lpstr>Why Participate? Enhancements included in the 3D Hydrography Program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HAMILTON COUNTY 2024 ORTHOPHOTOGRAPHY BASEMAP UPDATE PROJECT</dc:title>
  <dc:creator>phil.worrall@nsgic.org</dc:creator>
  <cp:lastModifiedBy>Philip Worrall</cp:lastModifiedBy>
  <cp:revision>100</cp:revision>
  <dcterms:created xsi:type="dcterms:W3CDTF">2023-05-23T12:42:22Z</dcterms:created>
  <dcterms:modified xsi:type="dcterms:W3CDTF">2023-09-20T18:49:55Z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